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4"/>
  </p:notesMasterIdLst>
  <p:handoutMasterIdLst>
    <p:handoutMasterId r:id="rId35"/>
  </p:handoutMasterIdLst>
  <p:sldIdLst>
    <p:sldId id="533" r:id="rId2"/>
    <p:sldId id="560" r:id="rId3"/>
    <p:sldId id="549" r:id="rId4"/>
    <p:sldId id="550" r:id="rId5"/>
    <p:sldId id="610" r:id="rId6"/>
    <p:sldId id="552" r:id="rId7"/>
    <p:sldId id="553" r:id="rId8"/>
    <p:sldId id="559" r:id="rId9"/>
    <p:sldId id="617" r:id="rId10"/>
    <p:sldId id="619" r:id="rId11"/>
    <p:sldId id="613" r:id="rId12"/>
    <p:sldId id="622" r:id="rId13"/>
    <p:sldId id="567" r:id="rId14"/>
    <p:sldId id="621" r:id="rId15"/>
    <p:sldId id="673" r:id="rId16"/>
    <p:sldId id="665" r:id="rId17"/>
    <p:sldId id="661" r:id="rId18"/>
    <p:sldId id="639" r:id="rId19"/>
    <p:sldId id="644" r:id="rId20"/>
    <p:sldId id="645" r:id="rId21"/>
    <p:sldId id="545" r:id="rId22"/>
    <p:sldId id="601" r:id="rId23"/>
    <p:sldId id="648" r:id="rId24"/>
    <p:sldId id="650" r:id="rId25"/>
    <p:sldId id="677" r:id="rId26"/>
    <p:sldId id="652" r:id="rId27"/>
    <p:sldId id="653" r:id="rId28"/>
    <p:sldId id="490" r:id="rId29"/>
    <p:sldId id="538" r:id="rId30"/>
    <p:sldId id="519" r:id="rId31"/>
    <p:sldId id="774" r:id="rId32"/>
    <p:sldId id="776" r:id="rId33"/>
  </p:sldIdLst>
  <p:sldSz cx="9144000" cy="6858000" type="screen4x3"/>
  <p:notesSz cx="6888163" cy="100203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59">
          <p15:clr>
            <a:srgbClr val="A4A3A4"/>
          </p15:clr>
        </p15:guide>
        <p15:guide id="2" pos="2880">
          <p15:clr>
            <a:srgbClr val="A4A3A4"/>
          </p15:clr>
        </p15:guide>
      </p15:sldGuideLst>
    </p:ext>
    <p:ext uri="{2D200454-40CA-4A62-9FC3-DE9A4176ACB9}">
      <p15:notesGuideLst xmlns:p15="http://schemas.microsoft.com/office/powerpoint/2012/main">
        <p15:guide id="1" orient="horz" pos="3155">
          <p15:clr>
            <a:srgbClr val="A4A3A4"/>
          </p15:clr>
        </p15:guide>
        <p15:guide id="2" pos="2169">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主题样式 1 - 强调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274" autoAdjust="0"/>
    <p:restoredTop sz="94542" autoAdjust="0"/>
  </p:normalViewPr>
  <p:slideViewPr>
    <p:cSldViewPr>
      <p:cViewPr varScale="1">
        <p:scale>
          <a:sx n="104" d="100"/>
          <a:sy n="104" d="100"/>
        </p:scale>
        <p:origin x="1962" y="102"/>
      </p:cViewPr>
      <p:guideLst>
        <p:guide orient="horz" pos="2159"/>
        <p:guide pos="2880"/>
      </p:guideLst>
    </p:cSldViewPr>
  </p:slideViewPr>
  <p:outlineViewPr>
    <p:cViewPr>
      <p:scale>
        <a:sx n="33" d="100"/>
        <a:sy n="33" d="100"/>
      </p:scale>
      <p:origin x="0" y="13542"/>
    </p:cViewPr>
  </p:outlineViewPr>
  <p:notesTextViewPr>
    <p:cViewPr>
      <p:scale>
        <a:sx n="100" d="100"/>
        <a:sy n="100" d="100"/>
      </p:scale>
      <p:origin x="0" y="0"/>
    </p:cViewPr>
  </p:notesTextViewPr>
  <p:sorterViewPr>
    <p:cViewPr>
      <p:scale>
        <a:sx n="70" d="100"/>
        <a:sy n="70" d="100"/>
      </p:scale>
      <p:origin x="0" y="0"/>
    </p:cViewPr>
  </p:sorterViewPr>
  <p:notesViewPr>
    <p:cSldViewPr>
      <p:cViewPr varScale="1">
        <p:scale>
          <a:sx n="49" d="100"/>
          <a:sy n="49" d="100"/>
        </p:scale>
        <p:origin x="-2952" y="-108"/>
      </p:cViewPr>
      <p:guideLst>
        <p:guide orient="horz" pos="3155"/>
        <p:guide pos="2169"/>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colorful4#1">
  <dgm:title val=""/>
  <dgm:desc val=""/>
  <dgm:catLst>
    <dgm:cat type="colorful" pri="10400"/>
  </dgm:catLst>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0DF27B8B-33DE-45EB-A10F-9D691BECE056}" type="doc">
      <dgm:prSet loTypeId="urn:microsoft.com/office/officeart/2005/8/layout/hProcess9#1" loCatId="process" qsTypeId="urn:microsoft.com/office/officeart/2005/8/quickstyle/3d2#1" qsCatId="3D" csTypeId="urn:microsoft.com/office/officeart/2005/8/colors/colorful4#1" csCatId="colorful" phldr="1"/>
      <dgm:spPr/>
    </dgm:pt>
    <dgm:pt modelId="{836DC415-3D99-49D2-956D-E406C8D2E3B1}">
      <dgm:prSet phldrT="[Текст]" custT="1"/>
      <dgm:spPr/>
      <dgm:t>
        <a:bodyPr/>
        <a:lstStyle/>
        <a:p>
          <a:r>
            <a:rPr lang="en-US" sz="1600" dirty="0">
              <a:solidFill>
                <a:schemeClr val="bg1"/>
              </a:solidFill>
              <a:latin typeface="Times New Roman" panose="02020603050405020304" pitchFamily="18" charset="0"/>
              <a:cs typeface="Times New Roman" panose="02020603050405020304" pitchFamily="18" charset="0"/>
            </a:rPr>
            <a:t>Электр қауіпсіздік</a:t>
          </a:r>
          <a:endParaRPr lang="ru-RU" sz="1600" dirty="0">
            <a:solidFill>
              <a:schemeClr val="bg1"/>
            </a:solidFill>
            <a:latin typeface="Times New Roman" panose="02020603050405020304" pitchFamily="18" charset="0"/>
            <a:cs typeface="Times New Roman" panose="02020603050405020304" pitchFamily="18" charset="0"/>
          </a:endParaRPr>
        </a:p>
      </dgm:t>
    </dgm:pt>
    <dgm:pt modelId="{1B11E975-F82A-49CC-BCCA-681D6D78DC3E}" type="parTrans" cxnId="{AAE75342-C47C-4128-994A-115F9228731B}">
      <dgm:prSet/>
      <dgm:spPr/>
      <dgm:t>
        <a:bodyPr/>
        <a:lstStyle/>
        <a:p>
          <a:endParaRPr lang="ru-RU" sz="1600">
            <a:solidFill>
              <a:schemeClr val="bg1"/>
            </a:solidFill>
            <a:latin typeface="Times New Roman" panose="02020603050405020304" pitchFamily="18" charset="0"/>
            <a:cs typeface="Times New Roman" panose="02020603050405020304" pitchFamily="18" charset="0"/>
          </a:endParaRPr>
        </a:p>
      </dgm:t>
    </dgm:pt>
    <dgm:pt modelId="{D360E36F-92A0-4C43-BADF-84ED3B7029BD}" type="sibTrans" cxnId="{AAE75342-C47C-4128-994A-115F9228731B}">
      <dgm:prSet/>
      <dgm:spPr/>
      <dgm:t>
        <a:bodyPr/>
        <a:lstStyle/>
        <a:p>
          <a:endParaRPr lang="ru-RU" sz="1600">
            <a:solidFill>
              <a:schemeClr val="bg1"/>
            </a:solidFill>
            <a:latin typeface="Times New Roman" panose="02020603050405020304" pitchFamily="18" charset="0"/>
            <a:cs typeface="Times New Roman" panose="02020603050405020304" pitchFamily="18" charset="0"/>
          </a:endParaRPr>
        </a:p>
      </dgm:t>
    </dgm:pt>
    <dgm:pt modelId="{97EB71A7-2BB4-42BD-8336-E0203663B2B5}">
      <dgm:prSet phldrT="[Текст]" custT="1"/>
      <dgm:spPr/>
      <dgm:t>
        <a:bodyPr/>
        <a:lstStyle/>
        <a:p>
          <a:r>
            <a:rPr lang="en-US" sz="1600" dirty="0">
              <a:solidFill>
                <a:schemeClr val="bg1"/>
              </a:solidFill>
              <a:latin typeface="Times New Roman" panose="02020603050405020304" pitchFamily="18" charset="0"/>
              <a:cs typeface="Times New Roman" panose="02020603050405020304" pitchFamily="18" charset="0"/>
            </a:rPr>
            <a:t>Анти террорлық қауіпсіздік</a:t>
          </a:r>
          <a:endParaRPr lang="ru-RU" sz="1600" dirty="0">
            <a:solidFill>
              <a:schemeClr val="bg1"/>
            </a:solidFill>
            <a:latin typeface="Times New Roman" panose="02020603050405020304" pitchFamily="18" charset="0"/>
            <a:cs typeface="Times New Roman" panose="02020603050405020304" pitchFamily="18" charset="0"/>
          </a:endParaRPr>
        </a:p>
      </dgm:t>
    </dgm:pt>
    <dgm:pt modelId="{83DFA65F-D1DC-4B3E-A5D1-0D7C854018FE}" type="parTrans" cxnId="{C5373ADA-B309-450D-BDFE-3275F5C2239A}">
      <dgm:prSet/>
      <dgm:spPr/>
      <dgm:t>
        <a:bodyPr/>
        <a:lstStyle/>
        <a:p>
          <a:endParaRPr lang="ru-RU" sz="1600">
            <a:solidFill>
              <a:schemeClr val="bg1"/>
            </a:solidFill>
            <a:latin typeface="Times New Roman" panose="02020603050405020304" pitchFamily="18" charset="0"/>
            <a:cs typeface="Times New Roman" panose="02020603050405020304" pitchFamily="18" charset="0"/>
          </a:endParaRPr>
        </a:p>
      </dgm:t>
    </dgm:pt>
    <dgm:pt modelId="{B49E0110-21F5-47D8-A2A9-58C9FE5D3D2A}" type="sibTrans" cxnId="{C5373ADA-B309-450D-BDFE-3275F5C2239A}">
      <dgm:prSet/>
      <dgm:spPr/>
      <dgm:t>
        <a:bodyPr/>
        <a:lstStyle/>
        <a:p>
          <a:endParaRPr lang="ru-RU" sz="1600">
            <a:solidFill>
              <a:schemeClr val="bg1"/>
            </a:solidFill>
            <a:latin typeface="Times New Roman" panose="02020603050405020304" pitchFamily="18" charset="0"/>
            <a:cs typeface="Times New Roman" panose="02020603050405020304" pitchFamily="18" charset="0"/>
          </a:endParaRPr>
        </a:p>
      </dgm:t>
    </dgm:pt>
    <dgm:pt modelId="{FBD57241-DC24-4EFA-921C-ADA07B62129F}">
      <dgm:prSet phldrT="[Текст]" custT="1"/>
      <dgm:spPr/>
      <dgm:t>
        <a:bodyPr/>
        <a:lstStyle/>
        <a:p>
          <a:r>
            <a:rPr lang="en-US" sz="1600" dirty="0">
              <a:solidFill>
                <a:schemeClr val="bg1"/>
              </a:solidFill>
              <a:latin typeface="Times New Roman" panose="02020603050405020304" pitchFamily="18" charset="0"/>
              <a:cs typeface="Times New Roman" panose="02020603050405020304" pitchFamily="18" charset="0"/>
            </a:rPr>
            <a:t>Өрт қауіпсіздігі</a:t>
          </a:r>
          <a:endParaRPr lang="ru-RU" sz="1600" dirty="0">
            <a:solidFill>
              <a:schemeClr val="bg1"/>
            </a:solidFill>
            <a:latin typeface="Times New Roman" panose="02020603050405020304" pitchFamily="18" charset="0"/>
            <a:cs typeface="Times New Roman" panose="02020603050405020304" pitchFamily="18" charset="0"/>
          </a:endParaRPr>
        </a:p>
      </dgm:t>
    </dgm:pt>
    <dgm:pt modelId="{6ACD1FB2-5C22-4F5D-AF19-9CE5BAA588F4}" type="parTrans" cxnId="{05CFCC42-2D57-4E44-BD15-9270A6712C52}">
      <dgm:prSet/>
      <dgm:spPr/>
      <dgm:t>
        <a:bodyPr/>
        <a:lstStyle/>
        <a:p>
          <a:endParaRPr lang="ru-RU" sz="1600">
            <a:solidFill>
              <a:schemeClr val="bg1"/>
            </a:solidFill>
            <a:latin typeface="Times New Roman" panose="02020603050405020304" pitchFamily="18" charset="0"/>
            <a:cs typeface="Times New Roman" panose="02020603050405020304" pitchFamily="18" charset="0"/>
          </a:endParaRPr>
        </a:p>
      </dgm:t>
    </dgm:pt>
    <dgm:pt modelId="{F864622B-8EAE-4E25-A26C-57025AA1267A}" type="sibTrans" cxnId="{05CFCC42-2D57-4E44-BD15-9270A6712C52}">
      <dgm:prSet/>
      <dgm:spPr/>
      <dgm:t>
        <a:bodyPr/>
        <a:lstStyle/>
        <a:p>
          <a:endParaRPr lang="ru-RU" sz="1600">
            <a:solidFill>
              <a:schemeClr val="bg1"/>
            </a:solidFill>
            <a:latin typeface="Times New Roman" panose="02020603050405020304" pitchFamily="18" charset="0"/>
            <a:cs typeface="Times New Roman" panose="02020603050405020304" pitchFamily="18" charset="0"/>
          </a:endParaRPr>
        </a:p>
      </dgm:t>
    </dgm:pt>
    <dgm:pt modelId="{E55A8335-6A17-437A-81AE-92FF1B3E8C4B}">
      <dgm:prSet phldrT="[Текст]" custT="1"/>
      <dgm:spPr/>
      <dgm:t>
        <a:bodyPr/>
        <a:lstStyle/>
        <a:p>
          <a:r>
            <a:rPr lang="en-US" sz="1600" dirty="0">
              <a:solidFill>
                <a:schemeClr val="bg1"/>
              </a:solidFill>
              <a:latin typeface="Times New Roman" panose="02020603050405020304" pitchFamily="18" charset="0"/>
              <a:cs typeface="Times New Roman" panose="02020603050405020304" pitchFamily="18" charset="0"/>
            </a:rPr>
            <a:t>Еңбекті қорғау және техника қауіпсіздігі</a:t>
          </a:r>
        </a:p>
      </dgm:t>
    </dgm:pt>
    <dgm:pt modelId="{DA1CDCB0-A0F1-42A9-B21A-BD258B41BC75}" type="parTrans" cxnId="{35CDD3EE-4F1A-419F-93BE-D2C626D8926A}">
      <dgm:prSet/>
      <dgm:spPr/>
      <dgm:t>
        <a:bodyPr/>
        <a:lstStyle/>
        <a:p>
          <a:endParaRPr lang="ru-RU" sz="1600">
            <a:solidFill>
              <a:schemeClr val="bg1"/>
            </a:solidFill>
            <a:latin typeface="Times New Roman" panose="02020603050405020304" pitchFamily="18" charset="0"/>
            <a:cs typeface="Times New Roman" panose="02020603050405020304" pitchFamily="18" charset="0"/>
          </a:endParaRPr>
        </a:p>
      </dgm:t>
    </dgm:pt>
    <dgm:pt modelId="{C58DA302-B140-45C5-82A9-870397C3EF7D}" type="sibTrans" cxnId="{35CDD3EE-4F1A-419F-93BE-D2C626D8926A}">
      <dgm:prSet/>
      <dgm:spPr/>
      <dgm:t>
        <a:bodyPr/>
        <a:lstStyle/>
        <a:p>
          <a:endParaRPr lang="ru-RU" sz="1600">
            <a:solidFill>
              <a:schemeClr val="bg1"/>
            </a:solidFill>
            <a:latin typeface="Times New Roman" panose="02020603050405020304" pitchFamily="18" charset="0"/>
            <a:cs typeface="Times New Roman" panose="02020603050405020304" pitchFamily="18" charset="0"/>
          </a:endParaRPr>
        </a:p>
      </dgm:t>
    </dgm:pt>
    <dgm:pt modelId="{FA42A503-A8A4-4F0F-969B-A54530423D6A}">
      <dgm:prSet phldrT="[Текст]" custT="1"/>
      <dgm:spPr/>
      <dgm:t>
        <a:bodyPr/>
        <a:lstStyle/>
        <a:p>
          <a:r>
            <a:rPr lang="en-US" sz="1600" dirty="0">
              <a:solidFill>
                <a:schemeClr val="bg1"/>
              </a:solidFill>
              <a:latin typeface="Times New Roman" panose="02020603050405020304" pitchFamily="18" charset="0"/>
              <a:cs typeface="Times New Roman" panose="02020603050405020304" pitchFamily="18" charset="0"/>
            </a:rPr>
            <a:t>Жол қозғалысы қауіпсіздігі</a:t>
          </a:r>
          <a:endParaRPr lang="ru-RU" sz="1600" dirty="0">
            <a:solidFill>
              <a:schemeClr val="bg1"/>
            </a:solidFill>
            <a:latin typeface="Times New Roman" panose="02020603050405020304" pitchFamily="18" charset="0"/>
            <a:cs typeface="Times New Roman" panose="02020603050405020304" pitchFamily="18" charset="0"/>
          </a:endParaRPr>
        </a:p>
      </dgm:t>
    </dgm:pt>
    <dgm:pt modelId="{49D5367E-72BD-4A1D-8993-743B253E837C}" type="sibTrans" cxnId="{D8F9A472-4203-4C89-A175-67AACBC78465}">
      <dgm:prSet/>
      <dgm:spPr/>
      <dgm:t>
        <a:bodyPr/>
        <a:lstStyle/>
        <a:p>
          <a:endParaRPr lang="ru-RU" sz="1600">
            <a:solidFill>
              <a:schemeClr val="bg1"/>
            </a:solidFill>
            <a:latin typeface="Times New Roman" panose="02020603050405020304" pitchFamily="18" charset="0"/>
            <a:cs typeface="Times New Roman" panose="02020603050405020304" pitchFamily="18" charset="0"/>
          </a:endParaRPr>
        </a:p>
      </dgm:t>
    </dgm:pt>
    <dgm:pt modelId="{8FF79E73-8F8E-44A4-A8CD-B2B45A11D9B0}" type="parTrans" cxnId="{D8F9A472-4203-4C89-A175-67AACBC78465}">
      <dgm:prSet/>
      <dgm:spPr/>
      <dgm:t>
        <a:bodyPr/>
        <a:lstStyle/>
        <a:p>
          <a:endParaRPr lang="ru-RU" sz="1600">
            <a:solidFill>
              <a:schemeClr val="bg1"/>
            </a:solidFill>
            <a:latin typeface="Times New Roman" panose="02020603050405020304" pitchFamily="18" charset="0"/>
            <a:cs typeface="Times New Roman" panose="02020603050405020304" pitchFamily="18" charset="0"/>
          </a:endParaRPr>
        </a:p>
      </dgm:t>
    </dgm:pt>
    <dgm:pt modelId="{8A62222A-44F5-41F5-9AC4-D7879D3F2763}">
      <dgm:prSet phldrT="[Текст]" custT="1"/>
      <dgm:spPr/>
      <dgm:t>
        <a:bodyPr/>
        <a:lstStyle/>
        <a:p>
          <a:r>
            <a:rPr lang="en-US" sz="1600" dirty="0">
              <a:solidFill>
                <a:schemeClr val="bg1"/>
              </a:solidFill>
              <a:latin typeface="Times New Roman" panose="02020603050405020304" pitchFamily="18" charset="0"/>
              <a:cs typeface="Times New Roman" panose="02020603050405020304" pitchFamily="18" charset="0"/>
            </a:rPr>
            <a:t>Азаматтық қорғаныс</a:t>
          </a:r>
          <a:endParaRPr lang="ru-RU" sz="1600" dirty="0">
            <a:solidFill>
              <a:schemeClr val="bg1"/>
            </a:solidFill>
            <a:latin typeface="Times New Roman" panose="02020603050405020304" pitchFamily="18" charset="0"/>
            <a:cs typeface="Times New Roman" panose="02020603050405020304" pitchFamily="18" charset="0"/>
          </a:endParaRPr>
        </a:p>
      </dgm:t>
    </dgm:pt>
    <dgm:pt modelId="{A3464D09-2ADE-4FA2-AE1B-3715DA5AD430}" type="sibTrans" cxnId="{FAD3FBE3-E204-48D2-8FE3-8EEB98AA490F}">
      <dgm:prSet/>
      <dgm:spPr/>
      <dgm:t>
        <a:bodyPr/>
        <a:lstStyle/>
        <a:p>
          <a:endParaRPr lang="ru-RU" sz="1600">
            <a:solidFill>
              <a:schemeClr val="bg1"/>
            </a:solidFill>
            <a:latin typeface="Times New Roman" panose="02020603050405020304" pitchFamily="18" charset="0"/>
            <a:cs typeface="Times New Roman" panose="02020603050405020304" pitchFamily="18" charset="0"/>
          </a:endParaRPr>
        </a:p>
      </dgm:t>
    </dgm:pt>
    <dgm:pt modelId="{8CDB69BC-A3E2-474B-8070-882E92C81255}" type="parTrans" cxnId="{FAD3FBE3-E204-48D2-8FE3-8EEB98AA490F}">
      <dgm:prSet/>
      <dgm:spPr/>
      <dgm:t>
        <a:bodyPr/>
        <a:lstStyle/>
        <a:p>
          <a:endParaRPr lang="ru-RU" sz="1600">
            <a:solidFill>
              <a:schemeClr val="bg1"/>
            </a:solidFill>
            <a:latin typeface="Times New Roman" panose="02020603050405020304" pitchFamily="18" charset="0"/>
            <a:cs typeface="Times New Roman" panose="02020603050405020304" pitchFamily="18" charset="0"/>
          </a:endParaRPr>
        </a:p>
      </dgm:t>
    </dgm:pt>
    <dgm:pt modelId="{2D995CFC-5414-4102-AF75-261A5243A0F6}" type="pres">
      <dgm:prSet presAssocID="{0DF27B8B-33DE-45EB-A10F-9D691BECE056}" presName="CompostProcess" presStyleCnt="0">
        <dgm:presLayoutVars>
          <dgm:dir/>
          <dgm:resizeHandles val="exact"/>
        </dgm:presLayoutVars>
      </dgm:prSet>
      <dgm:spPr/>
    </dgm:pt>
    <dgm:pt modelId="{645C5505-69E7-4242-8E5B-8E1AE8BA08D6}" type="pres">
      <dgm:prSet presAssocID="{0DF27B8B-33DE-45EB-A10F-9D691BECE056}" presName="arrow" presStyleLbl="bgShp" presStyleIdx="0" presStyleCnt="1" custScaleX="117647" custLinFactNeighborX="-21580"/>
      <dgm:spPr/>
    </dgm:pt>
    <dgm:pt modelId="{4071760F-92BA-48A4-9696-6C401730610B}" type="pres">
      <dgm:prSet presAssocID="{0DF27B8B-33DE-45EB-A10F-9D691BECE056}" presName="linearProcess" presStyleCnt="0"/>
      <dgm:spPr/>
    </dgm:pt>
    <dgm:pt modelId="{CC201C11-D091-4811-A13B-95F6FB092272}" type="pres">
      <dgm:prSet presAssocID="{836DC415-3D99-49D2-956D-E406C8D2E3B1}" presName="textNode" presStyleLbl="node1" presStyleIdx="0" presStyleCnt="6">
        <dgm:presLayoutVars>
          <dgm:bulletEnabled val="1"/>
        </dgm:presLayoutVars>
      </dgm:prSet>
      <dgm:spPr/>
    </dgm:pt>
    <dgm:pt modelId="{9B32D23F-2E38-4ED3-8B89-5650BD1AAB19}" type="pres">
      <dgm:prSet presAssocID="{D360E36F-92A0-4C43-BADF-84ED3B7029BD}" presName="sibTrans" presStyleCnt="0"/>
      <dgm:spPr/>
    </dgm:pt>
    <dgm:pt modelId="{8BBF3029-DC9A-4266-86A6-CF037B034DCD}" type="pres">
      <dgm:prSet presAssocID="{97EB71A7-2BB4-42BD-8336-E0203663B2B5}" presName="textNode" presStyleLbl="node1" presStyleIdx="1" presStyleCnt="6">
        <dgm:presLayoutVars>
          <dgm:bulletEnabled val="1"/>
        </dgm:presLayoutVars>
      </dgm:prSet>
      <dgm:spPr/>
    </dgm:pt>
    <dgm:pt modelId="{7235D890-9549-4536-BF1C-0B7123B621F3}" type="pres">
      <dgm:prSet presAssocID="{B49E0110-21F5-47D8-A2A9-58C9FE5D3D2A}" presName="sibTrans" presStyleCnt="0"/>
      <dgm:spPr/>
    </dgm:pt>
    <dgm:pt modelId="{E4017596-AE70-43BF-91DD-0DBB08B73D04}" type="pres">
      <dgm:prSet presAssocID="{FBD57241-DC24-4EFA-921C-ADA07B62129F}" presName="textNode" presStyleLbl="node1" presStyleIdx="2" presStyleCnt="6">
        <dgm:presLayoutVars>
          <dgm:bulletEnabled val="1"/>
        </dgm:presLayoutVars>
      </dgm:prSet>
      <dgm:spPr/>
    </dgm:pt>
    <dgm:pt modelId="{C44D1517-F7D9-42A2-B7E8-E05EA470E2BD}" type="pres">
      <dgm:prSet presAssocID="{F864622B-8EAE-4E25-A26C-57025AA1267A}" presName="sibTrans" presStyleCnt="0"/>
      <dgm:spPr/>
    </dgm:pt>
    <dgm:pt modelId="{57FEF14D-39DE-42B3-A1F0-C85F8663C486}" type="pres">
      <dgm:prSet presAssocID="{8A62222A-44F5-41F5-9AC4-D7879D3F2763}" presName="textNode" presStyleLbl="node1" presStyleIdx="3" presStyleCnt="6">
        <dgm:presLayoutVars>
          <dgm:bulletEnabled val="1"/>
        </dgm:presLayoutVars>
      </dgm:prSet>
      <dgm:spPr/>
    </dgm:pt>
    <dgm:pt modelId="{3314A8E0-AB54-40AA-B38D-9719FBE8409B}" type="pres">
      <dgm:prSet presAssocID="{A3464D09-2ADE-4FA2-AE1B-3715DA5AD430}" presName="sibTrans" presStyleCnt="0"/>
      <dgm:spPr/>
    </dgm:pt>
    <dgm:pt modelId="{2203108A-02ED-4F88-AAD2-1FA4E3E4FFD4}" type="pres">
      <dgm:prSet presAssocID="{FA42A503-A8A4-4F0F-969B-A54530423D6A}" presName="textNode" presStyleLbl="node1" presStyleIdx="4" presStyleCnt="6">
        <dgm:presLayoutVars>
          <dgm:bulletEnabled val="1"/>
        </dgm:presLayoutVars>
      </dgm:prSet>
      <dgm:spPr/>
    </dgm:pt>
    <dgm:pt modelId="{52ECCB8E-1BE0-497E-A28D-8F241FA95453}" type="pres">
      <dgm:prSet presAssocID="{49D5367E-72BD-4A1D-8993-743B253E837C}" presName="sibTrans" presStyleCnt="0"/>
      <dgm:spPr/>
    </dgm:pt>
    <dgm:pt modelId="{803210AA-C4A9-40A4-9F14-EBE76D60A754}" type="pres">
      <dgm:prSet presAssocID="{E55A8335-6A17-437A-81AE-92FF1B3E8C4B}" presName="textNode" presStyleLbl="node1" presStyleIdx="5" presStyleCnt="6">
        <dgm:presLayoutVars>
          <dgm:bulletEnabled val="1"/>
        </dgm:presLayoutVars>
      </dgm:prSet>
      <dgm:spPr/>
    </dgm:pt>
  </dgm:ptLst>
  <dgm:cxnLst>
    <dgm:cxn modelId="{EFA64F21-9869-4E74-9C9D-DF3BF8C4817C}" type="presOf" srcId="{FA42A503-A8A4-4F0F-969B-A54530423D6A}" destId="{2203108A-02ED-4F88-AAD2-1FA4E3E4FFD4}" srcOrd="0" destOrd="0" presId="urn:microsoft.com/office/officeart/2005/8/layout/hProcess9#1"/>
    <dgm:cxn modelId="{B7666D24-FD1C-4389-94D1-4110B239BA3D}" type="presOf" srcId="{E55A8335-6A17-437A-81AE-92FF1B3E8C4B}" destId="{803210AA-C4A9-40A4-9F14-EBE76D60A754}" srcOrd="0" destOrd="0" presId="urn:microsoft.com/office/officeart/2005/8/layout/hProcess9#1"/>
    <dgm:cxn modelId="{312DC724-5BF0-45E0-BCC1-B947D102D75D}" type="presOf" srcId="{8A62222A-44F5-41F5-9AC4-D7879D3F2763}" destId="{57FEF14D-39DE-42B3-A1F0-C85F8663C486}" srcOrd="0" destOrd="0" presId="urn:microsoft.com/office/officeart/2005/8/layout/hProcess9#1"/>
    <dgm:cxn modelId="{3003B13B-E2F3-49A3-8F04-647DD8049C58}" type="presOf" srcId="{0DF27B8B-33DE-45EB-A10F-9D691BECE056}" destId="{2D995CFC-5414-4102-AF75-261A5243A0F6}" srcOrd="0" destOrd="0" presId="urn:microsoft.com/office/officeart/2005/8/layout/hProcess9#1"/>
    <dgm:cxn modelId="{AAE75342-C47C-4128-994A-115F9228731B}" srcId="{0DF27B8B-33DE-45EB-A10F-9D691BECE056}" destId="{836DC415-3D99-49D2-956D-E406C8D2E3B1}" srcOrd="0" destOrd="0" parTransId="{1B11E975-F82A-49CC-BCCA-681D6D78DC3E}" sibTransId="{D360E36F-92A0-4C43-BADF-84ED3B7029BD}"/>
    <dgm:cxn modelId="{05CFCC42-2D57-4E44-BD15-9270A6712C52}" srcId="{0DF27B8B-33DE-45EB-A10F-9D691BECE056}" destId="{FBD57241-DC24-4EFA-921C-ADA07B62129F}" srcOrd="2" destOrd="0" parTransId="{6ACD1FB2-5C22-4F5D-AF19-9CE5BAA588F4}" sibTransId="{F864622B-8EAE-4E25-A26C-57025AA1267A}"/>
    <dgm:cxn modelId="{0695F867-E31C-4188-B895-94E5F5742747}" type="presOf" srcId="{97EB71A7-2BB4-42BD-8336-E0203663B2B5}" destId="{8BBF3029-DC9A-4266-86A6-CF037B034DCD}" srcOrd="0" destOrd="0" presId="urn:microsoft.com/office/officeart/2005/8/layout/hProcess9#1"/>
    <dgm:cxn modelId="{D8F9A472-4203-4C89-A175-67AACBC78465}" srcId="{0DF27B8B-33DE-45EB-A10F-9D691BECE056}" destId="{FA42A503-A8A4-4F0F-969B-A54530423D6A}" srcOrd="4" destOrd="0" parTransId="{8FF79E73-8F8E-44A4-A8CD-B2B45A11D9B0}" sibTransId="{49D5367E-72BD-4A1D-8993-743B253E837C}"/>
    <dgm:cxn modelId="{17D48773-6048-48C7-A44B-26B628D68BDF}" type="presOf" srcId="{FBD57241-DC24-4EFA-921C-ADA07B62129F}" destId="{E4017596-AE70-43BF-91DD-0DBB08B73D04}" srcOrd="0" destOrd="0" presId="urn:microsoft.com/office/officeart/2005/8/layout/hProcess9#1"/>
    <dgm:cxn modelId="{AC87D157-A7CB-4ED2-B3FB-E57E09A31E03}" type="presOf" srcId="{836DC415-3D99-49D2-956D-E406C8D2E3B1}" destId="{CC201C11-D091-4811-A13B-95F6FB092272}" srcOrd="0" destOrd="0" presId="urn:microsoft.com/office/officeart/2005/8/layout/hProcess9#1"/>
    <dgm:cxn modelId="{C5373ADA-B309-450D-BDFE-3275F5C2239A}" srcId="{0DF27B8B-33DE-45EB-A10F-9D691BECE056}" destId="{97EB71A7-2BB4-42BD-8336-E0203663B2B5}" srcOrd="1" destOrd="0" parTransId="{83DFA65F-D1DC-4B3E-A5D1-0D7C854018FE}" sibTransId="{B49E0110-21F5-47D8-A2A9-58C9FE5D3D2A}"/>
    <dgm:cxn modelId="{FAD3FBE3-E204-48D2-8FE3-8EEB98AA490F}" srcId="{0DF27B8B-33DE-45EB-A10F-9D691BECE056}" destId="{8A62222A-44F5-41F5-9AC4-D7879D3F2763}" srcOrd="3" destOrd="0" parTransId="{8CDB69BC-A3E2-474B-8070-882E92C81255}" sibTransId="{A3464D09-2ADE-4FA2-AE1B-3715DA5AD430}"/>
    <dgm:cxn modelId="{35CDD3EE-4F1A-419F-93BE-D2C626D8926A}" srcId="{0DF27B8B-33DE-45EB-A10F-9D691BECE056}" destId="{E55A8335-6A17-437A-81AE-92FF1B3E8C4B}" srcOrd="5" destOrd="0" parTransId="{DA1CDCB0-A0F1-42A9-B21A-BD258B41BC75}" sibTransId="{C58DA302-B140-45C5-82A9-870397C3EF7D}"/>
    <dgm:cxn modelId="{0B571FC6-4D05-4EFE-BE34-91AFBA7DA1FE}" type="presParOf" srcId="{2D995CFC-5414-4102-AF75-261A5243A0F6}" destId="{645C5505-69E7-4242-8E5B-8E1AE8BA08D6}" srcOrd="0" destOrd="0" presId="urn:microsoft.com/office/officeart/2005/8/layout/hProcess9#1"/>
    <dgm:cxn modelId="{7777CD4A-CC3A-41EF-85BE-77BF4348B3A5}" type="presParOf" srcId="{2D995CFC-5414-4102-AF75-261A5243A0F6}" destId="{4071760F-92BA-48A4-9696-6C401730610B}" srcOrd="1" destOrd="0" presId="urn:microsoft.com/office/officeart/2005/8/layout/hProcess9#1"/>
    <dgm:cxn modelId="{D969EEAE-D3F5-4C9B-A8B7-970CC1124F7F}" type="presParOf" srcId="{4071760F-92BA-48A4-9696-6C401730610B}" destId="{CC201C11-D091-4811-A13B-95F6FB092272}" srcOrd="0" destOrd="0" presId="urn:microsoft.com/office/officeart/2005/8/layout/hProcess9#1"/>
    <dgm:cxn modelId="{1FCD3861-DD23-4CBA-B209-B20BBEB5C4A2}" type="presParOf" srcId="{4071760F-92BA-48A4-9696-6C401730610B}" destId="{9B32D23F-2E38-4ED3-8B89-5650BD1AAB19}" srcOrd="1" destOrd="0" presId="urn:microsoft.com/office/officeart/2005/8/layout/hProcess9#1"/>
    <dgm:cxn modelId="{E454AEC0-1B29-4976-903C-3A8EEA210C18}" type="presParOf" srcId="{4071760F-92BA-48A4-9696-6C401730610B}" destId="{8BBF3029-DC9A-4266-86A6-CF037B034DCD}" srcOrd="2" destOrd="0" presId="urn:microsoft.com/office/officeart/2005/8/layout/hProcess9#1"/>
    <dgm:cxn modelId="{CD950C62-CDE8-4973-A106-8DE4FE31B2FB}" type="presParOf" srcId="{4071760F-92BA-48A4-9696-6C401730610B}" destId="{7235D890-9549-4536-BF1C-0B7123B621F3}" srcOrd="3" destOrd="0" presId="urn:microsoft.com/office/officeart/2005/8/layout/hProcess9#1"/>
    <dgm:cxn modelId="{004A3E9B-582A-4461-833F-662B96837877}" type="presParOf" srcId="{4071760F-92BA-48A4-9696-6C401730610B}" destId="{E4017596-AE70-43BF-91DD-0DBB08B73D04}" srcOrd="4" destOrd="0" presId="urn:microsoft.com/office/officeart/2005/8/layout/hProcess9#1"/>
    <dgm:cxn modelId="{581F765F-A4D0-43A9-BED3-45750FC5DCD0}" type="presParOf" srcId="{4071760F-92BA-48A4-9696-6C401730610B}" destId="{C44D1517-F7D9-42A2-B7E8-E05EA470E2BD}" srcOrd="5" destOrd="0" presId="urn:microsoft.com/office/officeart/2005/8/layout/hProcess9#1"/>
    <dgm:cxn modelId="{99B30D7C-0F89-4651-8885-3DAEDD7F3358}" type="presParOf" srcId="{4071760F-92BA-48A4-9696-6C401730610B}" destId="{57FEF14D-39DE-42B3-A1F0-C85F8663C486}" srcOrd="6" destOrd="0" presId="urn:microsoft.com/office/officeart/2005/8/layout/hProcess9#1"/>
    <dgm:cxn modelId="{146CCD18-43D6-4A64-8939-0AD288E89A6D}" type="presParOf" srcId="{4071760F-92BA-48A4-9696-6C401730610B}" destId="{3314A8E0-AB54-40AA-B38D-9719FBE8409B}" srcOrd="7" destOrd="0" presId="urn:microsoft.com/office/officeart/2005/8/layout/hProcess9#1"/>
    <dgm:cxn modelId="{DF14404C-D6CD-432C-8278-496D33335D5B}" type="presParOf" srcId="{4071760F-92BA-48A4-9696-6C401730610B}" destId="{2203108A-02ED-4F88-AAD2-1FA4E3E4FFD4}" srcOrd="8" destOrd="0" presId="urn:microsoft.com/office/officeart/2005/8/layout/hProcess9#1"/>
    <dgm:cxn modelId="{38B1A84B-82CE-45B2-A109-3A3850736ACF}" type="presParOf" srcId="{4071760F-92BA-48A4-9696-6C401730610B}" destId="{52ECCB8E-1BE0-497E-A28D-8F241FA95453}" srcOrd="9" destOrd="0" presId="urn:microsoft.com/office/officeart/2005/8/layout/hProcess9#1"/>
    <dgm:cxn modelId="{25936704-FFBE-473A-BB7F-D4DA72F8C674}" type="presParOf" srcId="{4071760F-92BA-48A4-9696-6C401730610B}" destId="{803210AA-C4A9-40A4-9F14-EBE76D60A754}" srcOrd="10" destOrd="0" presId="urn:microsoft.com/office/officeart/2005/8/layout/hProcess9#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5C5505-69E7-4242-8E5B-8E1AE8BA08D6}">
      <dsp:nvSpPr>
        <dsp:cNvPr id="0" name=""/>
        <dsp:cNvSpPr/>
      </dsp:nvSpPr>
      <dsp:spPr>
        <a:xfrm>
          <a:off x="0" y="0"/>
          <a:ext cx="8106689" cy="2952328"/>
        </a:xfrm>
        <a:prstGeom prst="rightArrow">
          <a:avLst/>
        </a:prstGeom>
        <a:gradFill rotWithShape="0">
          <a:gsLst>
            <a:gs pos="0">
              <a:schemeClr val="accent4">
                <a:tint val="40000"/>
                <a:hueOff val="0"/>
                <a:satOff val="0"/>
                <a:lumOff val="0"/>
                <a:alphaOff val="0"/>
                <a:shade val="51000"/>
                <a:satMod val="130000"/>
              </a:schemeClr>
            </a:gs>
            <a:gs pos="80000">
              <a:schemeClr val="accent4">
                <a:tint val="40000"/>
                <a:hueOff val="0"/>
                <a:satOff val="0"/>
                <a:lumOff val="0"/>
                <a:alphaOff val="0"/>
                <a:shade val="93000"/>
                <a:satMod val="130000"/>
              </a:schemeClr>
            </a:gs>
            <a:gs pos="100000">
              <a:schemeClr val="accent4">
                <a:tint val="40000"/>
                <a:hueOff val="0"/>
                <a:satOff val="0"/>
                <a:lumOff val="0"/>
                <a:alphaOff val="0"/>
                <a:shade val="94000"/>
                <a:satMod val="135000"/>
              </a:schemeClr>
            </a:gs>
          </a:gsLst>
          <a:lin ang="162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CC201C11-D091-4811-A13B-95F6FB092272}">
      <dsp:nvSpPr>
        <dsp:cNvPr id="0" name=""/>
        <dsp:cNvSpPr/>
      </dsp:nvSpPr>
      <dsp:spPr>
        <a:xfrm>
          <a:off x="98" y="885698"/>
          <a:ext cx="1186316" cy="1180931"/>
        </a:xfrm>
        <a:prstGeom prst="round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latin typeface="Times New Roman" panose="02020603050405020304" pitchFamily="18" charset="0"/>
              <a:cs typeface="Times New Roman" panose="02020603050405020304" pitchFamily="18" charset="0"/>
            </a:rPr>
            <a:t>Электр қауіпсіздік</a:t>
          </a:r>
          <a:endParaRPr lang="ru-RU" sz="1600" kern="1200" dirty="0">
            <a:solidFill>
              <a:schemeClr val="bg1"/>
            </a:solidFill>
            <a:latin typeface="Times New Roman" panose="02020603050405020304" pitchFamily="18" charset="0"/>
            <a:cs typeface="Times New Roman" panose="02020603050405020304" pitchFamily="18" charset="0"/>
          </a:endParaRPr>
        </a:p>
      </dsp:txBody>
      <dsp:txXfrm>
        <a:off x="57746" y="943346"/>
        <a:ext cx="1071020" cy="1065635"/>
      </dsp:txXfrm>
    </dsp:sp>
    <dsp:sp modelId="{8BBF3029-DC9A-4266-86A6-CF037B034DCD}">
      <dsp:nvSpPr>
        <dsp:cNvPr id="0" name=""/>
        <dsp:cNvSpPr/>
      </dsp:nvSpPr>
      <dsp:spPr>
        <a:xfrm>
          <a:off x="1384134" y="885698"/>
          <a:ext cx="1186316" cy="1180931"/>
        </a:xfrm>
        <a:prstGeom prst="roundRect">
          <a:avLst/>
        </a:prstGeom>
        <a:gradFill rotWithShape="0">
          <a:gsLst>
            <a:gs pos="0">
              <a:schemeClr val="accent4">
                <a:hueOff val="-892954"/>
                <a:satOff val="5380"/>
                <a:lumOff val="431"/>
                <a:alphaOff val="0"/>
                <a:shade val="51000"/>
                <a:satMod val="130000"/>
              </a:schemeClr>
            </a:gs>
            <a:gs pos="80000">
              <a:schemeClr val="accent4">
                <a:hueOff val="-892954"/>
                <a:satOff val="5380"/>
                <a:lumOff val="431"/>
                <a:alphaOff val="0"/>
                <a:shade val="93000"/>
                <a:satMod val="130000"/>
              </a:schemeClr>
            </a:gs>
            <a:gs pos="100000">
              <a:schemeClr val="accent4">
                <a:hueOff val="-892954"/>
                <a:satOff val="5380"/>
                <a:lumOff val="43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latin typeface="Times New Roman" panose="02020603050405020304" pitchFamily="18" charset="0"/>
              <a:cs typeface="Times New Roman" panose="02020603050405020304" pitchFamily="18" charset="0"/>
            </a:rPr>
            <a:t>Анти террорлық қауіпсіздік</a:t>
          </a:r>
          <a:endParaRPr lang="ru-RU" sz="1600" kern="1200" dirty="0">
            <a:solidFill>
              <a:schemeClr val="bg1"/>
            </a:solidFill>
            <a:latin typeface="Times New Roman" panose="02020603050405020304" pitchFamily="18" charset="0"/>
            <a:cs typeface="Times New Roman" panose="02020603050405020304" pitchFamily="18" charset="0"/>
          </a:endParaRPr>
        </a:p>
      </dsp:txBody>
      <dsp:txXfrm>
        <a:off x="1441782" y="943346"/>
        <a:ext cx="1071020" cy="1065635"/>
      </dsp:txXfrm>
    </dsp:sp>
    <dsp:sp modelId="{E4017596-AE70-43BF-91DD-0DBB08B73D04}">
      <dsp:nvSpPr>
        <dsp:cNvPr id="0" name=""/>
        <dsp:cNvSpPr/>
      </dsp:nvSpPr>
      <dsp:spPr>
        <a:xfrm>
          <a:off x="2768170" y="885698"/>
          <a:ext cx="1186316" cy="1180931"/>
        </a:xfrm>
        <a:prstGeom prst="roundRect">
          <a:avLst/>
        </a:prstGeom>
        <a:gradFill rotWithShape="0">
          <a:gsLst>
            <a:gs pos="0">
              <a:schemeClr val="accent4">
                <a:hueOff val="-1785908"/>
                <a:satOff val="10760"/>
                <a:lumOff val="862"/>
                <a:alphaOff val="0"/>
                <a:shade val="51000"/>
                <a:satMod val="130000"/>
              </a:schemeClr>
            </a:gs>
            <a:gs pos="80000">
              <a:schemeClr val="accent4">
                <a:hueOff val="-1785908"/>
                <a:satOff val="10760"/>
                <a:lumOff val="862"/>
                <a:alphaOff val="0"/>
                <a:shade val="93000"/>
                <a:satMod val="130000"/>
              </a:schemeClr>
            </a:gs>
            <a:gs pos="100000">
              <a:schemeClr val="accent4">
                <a:hueOff val="-1785908"/>
                <a:satOff val="10760"/>
                <a:lumOff val="86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latin typeface="Times New Roman" panose="02020603050405020304" pitchFamily="18" charset="0"/>
              <a:cs typeface="Times New Roman" panose="02020603050405020304" pitchFamily="18" charset="0"/>
            </a:rPr>
            <a:t>Өрт қауіпсіздігі</a:t>
          </a:r>
          <a:endParaRPr lang="ru-RU" sz="1600" kern="1200" dirty="0">
            <a:solidFill>
              <a:schemeClr val="bg1"/>
            </a:solidFill>
            <a:latin typeface="Times New Roman" panose="02020603050405020304" pitchFamily="18" charset="0"/>
            <a:cs typeface="Times New Roman" panose="02020603050405020304" pitchFamily="18" charset="0"/>
          </a:endParaRPr>
        </a:p>
      </dsp:txBody>
      <dsp:txXfrm>
        <a:off x="2825818" y="943346"/>
        <a:ext cx="1071020" cy="1065635"/>
      </dsp:txXfrm>
    </dsp:sp>
    <dsp:sp modelId="{57FEF14D-39DE-42B3-A1F0-C85F8663C486}">
      <dsp:nvSpPr>
        <dsp:cNvPr id="0" name=""/>
        <dsp:cNvSpPr/>
      </dsp:nvSpPr>
      <dsp:spPr>
        <a:xfrm>
          <a:off x="4152206" y="885698"/>
          <a:ext cx="1186316" cy="1180931"/>
        </a:xfrm>
        <a:prstGeom prst="roundRect">
          <a:avLst/>
        </a:prstGeom>
        <a:gradFill rotWithShape="0">
          <a:gsLst>
            <a:gs pos="0">
              <a:schemeClr val="accent4">
                <a:hueOff val="-2678862"/>
                <a:satOff val="16139"/>
                <a:lumOff val="1294"/>
                <a:alphaOff val="0"/>
                <a:shade val="51000"/>
                <a:satMod val="130000"/>
              </a:schemeClr>
            </a:gs>
            <a:gs pos="80000">
              <a:schemeClr val="accent4">
                <a:hueOff val="-2678862"/>
                <a:satOff val="16139"/>
                <a:lumOff val="1294"/>
                <a:alphaOff val="0"/>
                <a:shade val="93000"/>
                <a:satMod val="130000"/>
              </a:schemeClr>
            </a:gs>
            <a:gs pos="100000">
              <a:schemeClr val="accent4">
                <a:hueOff val="-2678862"/>
                <a:satOff val="16139"/>
                <a:lumOff val="129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latin typeface="Times New Roman" panose="02020603050405020304" pitchFamily="18" charset="0"/>
              <a:cs typeface="Times New Roman" panose="02020603050405020304" pitchFamily="18" charset="0"/>
            </a:rPr>
            <a:t>Азаматтық қорғаныс</a:t>
          </a:r>
          <a:endParaRPr lang="ru-RU" sz="1600" kern="1200" dirty="0">
            <a:solidFill>
              <a:schemeClr val="bg1"/>
            </a:solidFill>
            <a:latin typeface="Times New Roman" panose="02020603050405020304" pitchFamily="18" charset="0"/>
            <a:cs typeface="Times New Roman" panose="02020603050405020304" pitchFamily="18" charset="0"/>
          </a:endParaRPr>
        </a:p>
      </dsp:txBody>
      <dsp:txXfrm>
        <a:off x="4209854" y="943346"/>
        <a:ext cx="1071020" cy="1065635"/>
      </dsp:txXfrm>
    </dsp:sp>
    <dsp:sp modelId="{2203108A-02ED-4F88-AAD2-1FA4E3E4FFD4}">
      <dsp:nvSpPr>
        <dsp:cNvPr id="0" name=""/>
        <dsp:cNvSpPr/>
      </dsp:nvSpPr>
      <dsp:spPr>
        <a:xfrm>
          <a:off x="5536242" y="885698"/>
          <a:ext cx="1186316" cy="1180931"/>
        </a:xfrm>
        <a:prstGeom prst="roundRect">
          <a:avLst/>
        </a:prstGeom>
        <a:gradFill rotWithShape="0">
          <a:gsLst>
            <a:gs pos="0">
              <a:schemeClr val="accent4">
                <a:hueOff val="-3571816"/>
                <a:satOff val="21519"/>
                <a:lumOff val="1725"/>
                <a:alphaOff val="0"/>
                <a:shade val="51000"/>
                <a:satMod val="130000"/>
              </a:schemeClr>
            </a:gs>
            <a:gs pos="80000">
              <a:schemeClr val="accent4">
                <a:hueOff val="-3571816"/>
                <a:satOff val="21519"/>
                <a:lumOff val="1725"/>
                <a:alphaOff val="0"/>
                <a:shade val="93000"/>
                <a:satMod val="130000"/>
              </a:schemeClr>
            </a:gs>
            <a:gs pos="100000">
              <a:schemeClr val="accent4">
                <a:hueOff val="-3571816"/>
                <a:satOff val="21519"/>
                <a:lumOff val="172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latin typeface="Times New Roman" panose="02020603050405020304" pitchFamily="18" charset="0"/>
              <a:cs typeface="Times New Roman" panose="02020603050405020304" pitchFamily="18" charset="0"/>
            </a:rPr>
            <a:t>Жол қозғалысы қауіпсіздігі</a:t>
          </a:r>
          <a:endParaRPr lang="ru-RU" sz="1600" kern="1200" dirty="0">
            <a:solidFill>
              <a:schemeClr val="bg1"/>
            </a:solidFill>
            <a:latin typeface="Times New Roman" panose="02020603050405020304" pitchFamily="18" charset="0"/>
            <a:cs typeface="Times New Roman" panose="02020603050405020304" pitchFamily="18" charset="0"/>
          </a:endParaRPr>
        </a:p>
      </dsp:txBody>
      <dsp:txXfrm>
        <a:off x="5593890" y="943346"/>
        <a:ext cx="1071020" cy="1065635"/>
      </dsp:txXfrm>
    </dsp:sp>
    <dsp:sp modelId="{803210AA-C4A9-40A4-9F14-EBE76D60A754}">
      <dsp:nvSpPr>
        <dsp:cNvPr id="0" name=""/>
        <dsp:cNvSpPr/>
      </dsp:nvSpPr>
      <dsp:spPr>
        <a:xfrm>
          <a:off x="6920278" y="885698"/>
          <a:ext cx="1186316" cy="1180931"/>
        </a:xfrm>
        <a:prstGeom prst="roundRect">
          <a:avLst/>
        </a:prstGeom>
        <a:gradFill rotWithShape="0">
          <a:gsLst>
            <a:gs pos="0">
              <a:schemeClr val="accent4">
                <a:hueOff val="-4464770"/>
                <a:satOff val="26899"/>
                <a:lumOff val="2156"/>
                <a:alphaOff val="0"/>
                <a:shade val="51000"/>
                <a:satMod val="130000"/>
              </a:schemeClr>
            </a:gs>
            <a:gs pos="80000">
              <a:schemeClr val="accent4">
                <a:hueOff val="-4464770"/>
                <a:satOff val="26899"/>
                <a:lumOff val="2156"/>
                <a:alphaOff val="0"/>
                <a:shade val="93000"/>
                <a:satMod val="130000"/>
              </a:schemeClr>
            </a:gs>
            <a:gs pos="100000">
              <a:schemeClr val="accent4">
                <a:hueOff val="-4464770"/>
                <a:satOff val="26899"/>
                <a:lumOff val="215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latin typeface="Times New Roman" panose="02020603050405020304" pitchFamily="18" charset="0"/>
              <a:cs typeface="Times New Roman" panose="02020603050405020304" pitchFamily="18" charset="0"/>
            </a:rPr>
            <a:t>Еңбекті қорғау және техника қауіпсіздігі</a:t>
          </a:r>
        </a:p>
      </dsp:txBody>
      <dsp:txXfrm>
        <a:off x="6977926" y="943346"/>
        <a:ext cx="1071020" cy="1065635"/>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1">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vertAlign" val="mid"/>
      <dgm:param type="horzAlign" val="ctr"/>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2#1">
  <dgm:title val=""/>
  <dgm:desc val=""/>
  <dgm:catLst>
    <dgm:cat type="3D" pri="11200"/>
  </dgm:catLst>
  <dgm:scene3d>
    <a:camera prst="orthographicFront"/>
    <a:lightRig rig="threePt" dir="t"/>
  </dgm:scene3d>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84500" cy="50165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sz="quarter" idx="1"/>
          </p:nvPr>
        </p:nvSpPr>
        <p:spPr>
          <a:xfrm>
            <a:off x="3902075" y="0"/>
            <a:ext cx="2984500" cy="501650"/>
          </a:xfrm>
          <a:prstGeom prst="rect">
            <a:avLst/>
          </a:prstGeom>
        </p:spPr>
        <p:txBody>
          <a:bodyPr vert="horz" lIns="91440" tIns="45720" rIns="91440" bIns="45720" rtlCol="0"/>
          <a:lstStyle>
            <a:lvl1pPr algn="r">
              <a:defRPr sz="1200"/>
            </a:lvl1pPr>
          </a:lstStyle>
          <a:p>
            <a:fld id="{BAF5117A-1855-42F4-9879-AF4B4A18FAB6}" type="datetimeFigureOut">
              <a:rPr lang="ru-RU" smtClean="0"/>
              <a:pPr/>
              <a:t>10.02.2025</a:t>
            </a:fld>
            <a:endParaRPr lang="ru-RU"/>
          </a:p>
        </p:txBody>
      </p:sp>
      <p:sp>
        <p:nvSpPr>
          <p:cNvPr id="4" name="Нижний колонтитул 3"/>
          <p:cNvSpPr>
            <a:spLocks noGrp="1"/>
          </p:cNvSpPr>
          <p:nvPr>
            <p:ph type="ftr" sz="quarter" idx="2"/>
          </p:nvPr>
        </p:nvSpPr>
        <p:spPr>
          <a:xfrm>
            <a:off x="0" y="9517063"/>
            <a:ext cx="2984500" cy="501650"/>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p:cNvSpPr>
            <a:spLocks noGrp="1"/>
          </p:cNvSpPr>
          <p:nvPr>
            <p:ph type="sldNum" sz="quarter" idx="3"/>
          </p:nvPr>
        </p:nvSpPr>
        <p:spPr>
          <a:xfrm>
            <a:off x="3902075" y="9517063"/>
            <a:ext cx="2984500" cy="501650"/>
          </a:xfrm>
          <a:prstGeom prst="rect">
            <a:avLst/>
          </a:prstGeom>
        </p:spPr>
        <p:txBody>
          <a:bodyPr vert="horz" lIns="91440" tIns="45720" rIns="91440" bIns="45720" rtlCol="0" anchor="b"/>
          <a:lstStyle>
            <a:lvl1pPr algn="r">
              <a:defRPr sz="1200"/>
            </a:lvl1pPr>
          </a:lstStyle>
          <a:p>
            <a:fld id="{C04A28C7-E482-40B1-B9A8-E766AAAD2E38}" type="slidenum">
              <a:rPr lang="ru-RU" smtClean="0"/>
              <a:pPr/>
              <a:t>‹#›</a:t>
            </a:fld>
            <a:endParaRPr lang="ru-RU"/>
          </a:p>
        </p:txBody>
      </p:sp>
    </p:spTree>
    <p:extLst>
      <p:ext uri="{BB962C8B-B14F-4D97-AF65-F5344CB8AC3E}">
        <p14:creationId xmlns:p14="http://schemas.microsoft.com/office/powerpoint/2010/main" val="40487311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1" y="1"/>
            <a:ext cx="2984871" cy="501015"/>
          </a:xfrm>
          <a:prstGeom prst="rect">
            <a:avLst/>
          </a:prstGeom>
        </p:spPr>
        <p:txBody>
          <a:bodyPr vert="horz" lIns="96606" tIns="48303" rIns="96606" bIns="48303" rtlCol="0"/>
          <a:lstStyle>
            <a:lvl1pPr algn="l">
              <a:defRPr sz="1300"/>
            </a:lvl1pPr>
          </a:lstStyle>
          <a:p>
            <a:endParaRPr lang="ru-RU"/>
          </a:p>
        </p:txBody>
      </p:sp>
      <p:sp>
        <p:nvSpPr>
          <p:cNvPr id="3" name="Дата 2"/>
          <p:cNvSpPr>
            <a:spLocks noGrp="1"/>
          </p:cNvSpPr>
          <p:nvPr>
            <p:ph type="dt" idx="1"/>
          </p:nvPr>
        </p:nvSpPr>
        <p:spPr>
          <a:xfrm>
            <a:off x="3901698" y="1"/>
            <a:ext cx="2984871" cy="501015"/>
          </a:xfrm>
          <a:prstGeom prst="rect">
            <a:avLst/>
          </a:prstGeom>
        </p:spPr>
        <p:txBody>
          <a:bodyPr vert="horz" lIns="96606" tIns="48303" rIns="96606" bIns="48303" rtlCol="0"/>
          <a:lstStyle>
            <a:lvl1pPr algn="r">
              <a:defRPr sz="1300"/>
            </a:lvl1pPr>
          </a:lstStyle>
          <a:p>
            <a:fld id="{CF446B25-30B6-4E16-8F32-B713EFF58359}" type="datetimeFigureOut">
              <a:rPr lang="ru-RU" smtClean="0"/>
              <a:pPr/>
              <a:t>10.02.2025</a:t>
            </a:fld>
            <a:endParaRPr lang="ru-RU"/>
          </a:p>
        </p:txBody>
      </p:sp>
      <p:sp>
        <p:nvSpPr>
          <p:cNvPr id="4" name="Образ слайда 3"/>
          <p:cNvSpPr>
            <a:spLocks noGrp="1" noRot="1" noChangeAspect="1"/>
          </p:cNvSpPr>
          <p:nvPr>
            <p:ph type="sldImg" idx="2"/>
          </p:nvPr>
        </p:nvSpPr>
        <p:spPr>
          <a:xfrm>
            <a:off x="938213" y="750888"/>
            <a:ext cx="5011737" cy="3757612"/>
          </a:xfrm>
          <a:prstGeom prst="rect">
            <a:avLst/>
          </a:prstGeom>
          <a:noFill/>
          <a:ln w="12700">
            <a:solidFill>
              <a:prstClr val="black"/>
            </a:solidFill>
          </a:ln>
        </p:spPr>
        <p:txBody>
          <a:bodyPr vert="horz" lIns="96606" tIns="48303" rIns="96606" bIns="48303" rtlCol="0" anchor="ctr"/>
          <a:lstStyle/>
          <a:p>
            <a:endParaRPr lang="ru-RU"/>
          </a:p>
        </p:txBody>
      </p:sp>
      <p:sp>
        <p:nvSpPr>
          <p:cNvPr id="5" name="Заметки 4"/>
          <p:cNvSpPr>
            <a:spLocks noGrp="1"/>
          </p:cNvSpPr>
          <p:nvPr>
            <p:ph type="body" sz="quarter" idx="3"/>
          </p:nvPr>
        </p:nvSpPr>
        <p:spPr>
          <a:xfrm>
            <a:off x="688817" y="4759643"/>
            <a:ext cx="5510530" cy="4509135"/>
          </a:xfrm>
          <a:prstGeom prst="rect">
            <a:avLst/>
          </a:prstGeom>
        </p:spPr>
        <p:txBody>
          <a:bodyPr vert="horz" lIns="96606" tIns="48303" rIns="96606" bIns="48303"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1" y="9517546"/>
            <a:ext cx="2984871" cy="501015"/>
          </a:xfrm>
          <a:prstGeom prst="rect">
            <a:avLst/>
          </a:prstGeom>
        </p:spPr>
        <p:txBody>
          <a:bodyPr vert="horz" lIns="96606" tIns="48303" rIns="96606" bIns="48303" rtlCol="0" anchor="b"/>
          <a:lstStyle>
            <a:lvl1pPr algn="l">
              <a:defRPr sz="1300"/>
            </a:lvl1pPr>
          </a:lstStyle>
          <a:p>
            <a:endParaRPr lang="ru-RU"/>
          </a:p>
        </p:txBody>
      </p:sp>
      <p:sp>
        <p:nvSpPr>
          <p:cNvPr id="7" name="Номер слайда 6"/>
          <p:cNvSpPr>
            <a:spLocks noGrp="1"/>
          </p:cNvSpPr>
          <p:nvPr>
            <p:ph type="sldNum" sz="quarter" idx="5"/>
          </p:nvPr>
        </p:nvSpPr>
        <p:spPr>
          <a:xfrm>
            <a:off x="3901698" y="9517546"/>
            <a:ext cx="2984871" cy="501015"/>
          </a:xfrm>
          <a:prstGeom prst="rect">
            <a:avLst/>
          </a:prstGeom>
        </p:spPr>
        <p:txBody>
          <a:bodyPr vert="horz" lIns="96606" tIns="48303" rIns="96606" bIns="48303" rtlCol="0" anchor="b"/>
          <a:lstStyle>
            <a:lvl1pPr algn="r">
              <a:defRPr sz="1300"/>
            </a:lvl1pPr>
          </a:lstStyle>
          <a:p>
            <a:fld id="{ADE20B7D-7CB1-4601-A206-A10C847D23C8}" type="slidenum">
              <a:rPr lang="ru-RU" smtClean="0"/>
              <a:pPr/>
              <a:t>‹#›</a:t>
            </a:fld>
            <a:endParaRPr lang="ru-RU"/>
          </a:p>
        </p:txBody>
      </p:sp>
    </p:spTree>
    <p:extLst>
      <p:ext uri="{BB962C8B-B14F-4D97-AF65-F5344CB8AC3E}">
        <p14:creationId xmlns:p14="http://schemas.microsoft.com/office/powerpoint/2010/main" val="4273591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7"/>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5B00C76F-7E6E-4E9B-8BC5-A2D1722AE9F4}" type="datetimeFigureOut">
              <a:rPr lang="ru-RU" smtClean="0"/>
              <a:pPr/>
              <a:t>10.02.2025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F49EF93-3178-41F9-889B-4F4528E803FA}"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5B00C76F-7E6E-4E9B-8BC5-A2D1722AE9F4}" type="datetimeFigureOut">
              <a:rPr lang="ru-RU" smtClean="0"/>
              <a:pPr/>
              <a:t>10.02.2025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F49EF93-3178-41F9-889B-4F4528E803FA}"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40"/>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40"/>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5B00C76F-7E6E-4E9B-8BC5-A2D1722AE9F4}" type="datetimeFigureOut">
              <a:rPr lang="ru-RU" smtClean="0"/>
              <a:pPr/>
              <a:t>10.02.2025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F49EF93-3178-41F9-889B-4F4528E803FA}"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5B00C76F-7E6E-4E9B-8BC5-A2D1722AE9F4}" type="datetimeFigureOut">
              <a:rPr lang="ru-RU" smtClean="0"/>
              <a:pPr/>
              <a:t>10.02.2025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F49EF93-3178-41F9-889B-4F4528E803FA}"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5"/>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5B00C76F-7E6E-4E9B-8BC5-A2D1722AE9F4}" type="datetimeFigureOut">
              <a:rPr lang="ru-RU" smtClean="0"/>
              <a:pPr/>
              <a:t>10.02.2025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F49EF93-3178-41F9-889B-4F4528E803FA}"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5B00C76F-7E6E-4E9B-8BC5-A2D1722AE9F4}" type="datetimeFigureOut">
              <a:rPr lang="ru-RU" smtClean="0"/>
              <a:pPr/>
              <a:t>10.02.2025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F49EF93-3178-41F9-889B-4F4528E803FA}"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2"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5B00C76F-7E6E-4E9B-8BC5-A2D1722AE9F4}" type="datetimeFigureOut">
              <a:rPr lang="ru-RU" smtClean="0"/>
              <a:pPr/>
              <a:t>10.02.2025</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4F49EF93-3178-41F9-889B-4F4528E803FA}"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5B00C76F-7E6E-4E9B-8BC5-A2D1722AE9F4}" type="datetimeFigureOut">
              <a:rPr lang="ru-RU" smtClean="0"/>
              <a:pPr/>
              <a:t>10.02.2025</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4F49EF93-3178-41F9-889B-4F4528E803FA}"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00C76F-7E6E-4E9B-8BC5-A2D1722AE9F4}" type="datetimeFigureOut">
              <a:rPr lang="ru-RU" smtClean="0"/>
              <a:pPr/>
              <a:t>10.02.2025</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4F49EF93-3178-41F9-889B-4F4528E803FA}"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2" y="273050"/>
            <a:ext cx="3008313"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051" y="273052"/>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5B00C76F-7E6E-4E9B-8BC5-A2D1722AE9F4}" type="datetimeFigureOut">
              <a:rPr lang="ru-RU" smtClean="0"/>
              <a:pPr/>
              <a:t>10.02.2025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F49EF93-3178-41F9-889B-4F4528E803FA}"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1"/>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5B00C76F-7E6E-4E9B-8BC5-A2D1722AE9F4}" type="datetimeFigureOut">
              <a:rPr lang="ru-RU" smtClean="0"/>
              <a:pPr/>
              <a:t>10.02.2025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F49EF93-3178-41F9-889B-4F4528E803FA}"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00C76F-7E6E-4E9B-8BC5-A2D1722AE9F4}" type="datetimeFigureOut">
              <a:rPr lang="ru-RU" smtClean="0"/>
              <a:pPr/>
              <a:t>10.02.2025</a:t>
            </a:fld>
            <a:endParaRPr lang="ru-RU"/>
          </a:p>
        </p:txBody>
      </p:sp>
      <p:sp>
        <p:nvSpPr>
          <p:cNvPr id="5" name="Нижний колонтитул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49EF93-3178-41F9-889B-4F4528E803FA}"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video" Target="NULL" TargetMode="External"/><Relationship Id="rId5" Type="http://schemas.openxmlformats.org/officeDocument/2006/relationships/image" Target="../media/image26.jpe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7.jpeg"/><Relationship Id="rId7" Type="http://schemas.openxmlformats.org/officeDocument/2006/relationships/image" Target="../media/image30.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9.jpeg"/><Relationship Id="rId11" Type="http://schemas.openxmlformats.org/officeDocument/2006/relationships/image" Target="../media/image34.jpeg"/><Relationship Id="rId5" Type="http://schemas.openxmlformats.org/officeDocument/2006/relationships/image" Target="../media/image28.jpeg"/><Relationship Id="rId10" Type="http://schemas.openxmlformats.org/officeDocument/2006/relationships/image" Target="../media/image33.jpeg"/><Relationship Id="rId4" Type="http://schemas.openxmlformats.org/officeDocument/2006/relationships/hyperlink" Target="file:///C:\Users\&#1075;&#1091;&#1083;&#1089;&#1080;&#1084;\Desktop\934.MOV" TargetMode="External"/><Relationship Id="rId9" Type="http://schemas.openxmlformats.org/officeDocument/2006/relationships/image" Target="../media/image32.jpeg"/></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eg"/></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1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2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jpeg"/></Relationships>
</file>

<file path=ppt/slides/_rels/slide2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23.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6.jpeg"/><Relationship Id="rId7" Type="http://schemas.openxmlformats.org/officeDocument/2006/relationships/image" Target="../media/image60.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2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25.xml.rels><?xml version="1.0" encoding="UTF-8" standalone="yes"?>
<Relationships xmlns="http://schemas.openxmlformats.org/package/2006/relationships"><Relationship Id="rId8" Type="http://schemas.openxmlformats.org/officeDocument/2006/relationships/image" Target="../media/image62.jpeg"/><Relationship Id="rId13" Type="http://schemas.openxmlformats.org/officeDocument/2006/relationships/image" Target="../media/image67.jpe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66.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65.jpeg"/><Relationship Id="rId5" Type="http://schemas.openxmlformats.org/officeDocument/2006/relationships/diagramQuickStyle" Target="../diagrams/quickStyle1.xml"/><Relationship Id="rId10" Type="http://schemas.openxmlformats.org/officeDocument/2006/relationships/image" Target="../media/image64.jpeg"/><Relationship Id="rId4" Type="http://schemas.openxmlformats.org/officeDocument/2006/relationships/diagramLayout" Target="../diagrams/layout1.xml"/><Relationship Id="rId9" Type="http://schemas.openxmlformats.org/officeDocument/2006/relationships/image" Target="../media/image63.jpeg"/></Relationships>
</file>

<file path=ppt/slides/_rels/slide2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70.jpeg"/><Relationship Id="rId4" Type="http://schemas.openxmlformats.org/officeDocument/2006/relationships/image" Target="../media/image69.jpeg"/></Relationships>
</file>

<file path=ppt/slides/_rels/slide2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1.jpeg"/><Relationship Id="rId1" Type="http://schemas.openxmlformats.org/officeDocument/2006/relationships/slideLayout" Target="../slideLayouts/slideLayout5.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2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76.jpeg"/></Relationships>
</file>

<file path=ppt/slides/_rels/slide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78.jpeg"/></Relationships>
</file>

<file path=ppt/slides/_rels/slide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4.jpeg"/><Relationship Id="rId7" Type="http://schemas.openxmlformats.org/officeDocument/2006/relationships/image" Target="../media/image16.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6.jpeg"/><Relationship Id="rId4" Type="http://schemas.openxmlformats.org/officeDocument/2006/relationships/image" Target="../media/image15.jpeg"/><Relationship Id="rId9"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C:\Users\Aigul\Desktop\2 фон.jpg"/>
          <p:cNvPicPr>
            <a:picLocks noChangeAspect="1" noChangeArrowheads="1"/>
          </p:cNvPicPr>
          <p:nvPr/>
        </p:nvPicPr>
        <p:blipFill>
          <a:blip r:embed="rId2" cstate="print"/>
          <a:srcRect/>
          <a:stretch>
            <a:fillRect/>
          </a:stretch>
        </p:blipFill>
        <p:spPr bwMode="auto">
          <a:xfrm rot="5400000">
            <a:off x="1154114" y="-1160463"/>
            <a:ext cx="6864350" cy="9172575"/>
          </a:xfrm>
          <a:prstGeom prst="rect">
            <a:avLst/>
          </a:prstGeom>
          <a:noFill/>
          <a:ln w="9525">
            <a:noFill/>
            <a:miter lim="800000"/>
            <a:headEnd/>
            <a:tailEnd/>
          </a:ln>
        </p:spPr>
      </p:pic>
      <p:sp>
        <p:nvSpPr>
          <p:cNvPr id="5" name="Прямоугольник 13"/>
          <p:cNvSpPr>
            <a:spLocks noChangeArrowheads="1"/>
          </p:cNvSpPr>
          <p:nvPr/>
        </p:nvSpPr>
        <p:spPr bwMode="auto">
          <a:xfrm>
            <a:off x="1071538" y="285728"/>
            <a:ext cx="712946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fontAlgn="base">
              <a:spcBef>
                <a:spcPct val="0"/>
              </a:spcBef>
              <a:spcAft>
                <a:spcPct val="0"/>
              </a:spcAft>
            </a:pPr>
            <a:r>
              <a:rPr lang="ru-RU" b="1" dirty="0" err="1">
                <a:solidFill>
                  <a:srgbClr val="002060"/>
                </a:solidFill>
                <a:latin typeface="Times New Roman" panose="02020603050405020304" pitchFamily="18" charset="0"/>
                <a:cs typeface="Times New Roman" panose="02020603050405020304" pitchFamily="18" charset="0"/>
              </a:rPr>
              <a:t>Ма</a:t>
            </a:r>
            <a:r>
              <a:rPr lang="kk-KZ" b="1" dirty="0">
                <a:solidFill>
                  <a:srgbClr val="002060"/>
                </a:solidFill>
                <a:latin typeface="Times New Roman" panose="02020603050405020304" pitchFamily="18" charset="0"/>
                <a:cs typeface="Times New Roman" panose="02020603050405020304" pitchFamily="18" charset="0"/>
              </a:rPr>
              <a:t>ңғыстау облыстық білім басқармасы</a:t>
            </a:r>
          </a:p>
          <a:p>
            <a:pPr algn="ctr" fontAlgn="base">
              <a:spcBef>
                <a:spcPct val="0"/>
              </a:spcBef>
              <a:spcAft>
                <a:spcPct val="0"/>
              </a:spcAft>
            </a:pPr>
            <a:r>
              <a:rPr lang="en-US" b="1" dirty="0" err="1">
                <a:solidFill>
                  <a:srgbClr val="002060"/>
                </a:solidFill>
                <a:latin typeface="Times New Roman" panose="02020603050405020304" pitchFamily="18" charset="0"/>
                <a:cs typeface="Times New Roman" panose="02020603050405020304" pitchFamily="18" charset="0"/>
              </a:rPr>
              <a:t>Маңғыстау</a:t>
            </a:r>
            <a:r>
              <a:rPr lang="en-US" b="1" dirty="0">
                <a:solidFill>
                  <a:srgbClr val="002060"/>
                </a:solidFill>
                <a:latin typeface="Times New Roman" panose="02020603050405020304" pitchFamily="18" charset="0"/>
                <a:cs typeface="Times New Roman" panose="02020603050405020304" pitchFamily="18" charset="0"/>
              </a:rPr>
              <a:t> аудандық білім бөлімі</a:t>
            </a:r>
          </a:p>
          <a:p>
            <a:pPr algn="ctr" fontAlgn="base">
              <a:spcBef>
                <a:spcPct val="0"/>
              </a:spcBef>
              <a:spcAft>
                <a:spcPct val="0"/>
              </a:spcAft>
            </a:pPr>
            <a:r>
              <a:rPr lang="en-US" b="1" dirty="0">
                <a:solidFill>
                  <a:srgbClr val="002060"/>
                </a:solidFill>
                <a:latin typeface="Times New Roman" panose="02020603050405020304" pitchFamily="18" charset="0"/>
                <a:cs typeface="Times New Roman" panose="02020603050405020304" pitchFamily="18" charset="0"/>
              </a:rPr>
              <a:t>“</a:t>
            </a:r>
            <a:r>
              <a:rPr lang="en-US" b="1" dirty="0" err="1">
                <a:solidFill>
                  <a:srgbClr val="002060"/>
                </a:solidFill>
                <a:latin typeface="Times New Roman" panose="02020603050405020304" pitchFamily="18" charset="0"/>
                <a:cs typeface="Times New Roman" panose="02020603050405020304" pitchFamily="18" charset="0"/>
              </a:rPr>
              <a:t>Өтес</a:t>
            </a:r>
            <a:r>
              <a:rPr lang="en-US" b="1" dirty="0">
                <a:solidFill>
                  <a:srgbClr val="002060"/>
                </a:solidFill>
                <a:latin typeface="Times New Roman" panose="02020603050405020304" pitchFamily="18" charset="0"/>
                <a:cs typeface="Times New Roman" panose="02020603050405020304" pitchFamily="18" charset="0"/>
              </a:rPr>
              <a:t> </a:t>
            </a:r>
            <a:r>
              <a:rPr lang="kk-KZ" b="1" dirty="0">
                <a:solidFill>
                  <a:srgbClr val="002060"/>
                </a:solidFill>
                <a:latin typeface="Times New Roman" panose="02020603050405020304" pitchFamily="18" charset="0"/>
                <a:cs typeface="Times New Roman" panose="02020603050405020304" pitchFamily="18" charset="0"/>
              </a:rPr>
              <a:t>ЖББ</a:t>
            </a:r>
            <a:r>
              <a:rPr lang="en-US" b="1" dirty="0">
                <a:solidFill>
                  <a:srgbClr val="002060"/>
                </a:solidFill>
                <a:latin typeface="Times New Roman" panose="02020603050405020304" pitchFamily="18" charset="0"/>
                <a:cs typeface="Times New Roman" panose="02020603050405020304" pitchFamily="18" charset="0"/>
              </a:rPr>
              <a:t>М</a:t>
            </a:r>
            <a:r>
              <a:rPr lang="kk-KZ" b="1" dirty="0">
                <a:solidFill>
                  <a:srgbClr val="002060"/>
                </a:solidFill>
                <a:latin typeface="Times New Roman" panose="02020603050405020304" pitchFamily="18" charset="0"/>
                <a:cs typeface="Times New Roman" panose="02020603050405020304" pitchFamily="18" charset="0"/>
              </a:rPr>
              <a:t> КММ</a:t>
            </a:r>
            <a:endParaRPr lang="en-US" b="1" dirty="0">
              <a:solidFill>
                <a:srgbClr val="002060"/>
              </a:solidFill>
              <a:latin typeface="Times New Roman" panose="02020603050405020304" pitchFamily="18" charset="0"/>
              <a:cs typeface="Times New Roman" panose="02020603050405020304" pitchFamily="18" charset="0"/>
            </a:endParaRPr>
          </a:p>
        </p:txBody>
      </p:sp>
      <p:sp>
        <p:nvSpPr>
          <p:cNvPr id="6" name="Прямоугольник 13"/>
          <p:cNvSpPr>
            <a:spLocks noChangeArrowheads="1"/>
          </p:cNvSpPr>
          <p:nvPr/>
        </p:nvSpPr>
        <p:spPr bwMode="auto">
          <a:xfrm>
            <a:off x="928662" y="5357826"/>
            <a:ext cx="71294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fontAlgn="base">
              <a:spcBef>
                <a:spcPct val="0"/>
              </a:spcBef>
              <a:spcAft>
                <a:spcPct val="0"/>
              </a:spcAft>
            </a:pPr>
            <a:r>
              <a:rPr lang="kk-KZ" b="1" dirty="0">
                <a:solidFill>
                  <a:srgbClr val="002060"/>
                </a:solidFill>
                <a:latin typeface="Times New Roman" panose="02020603050405020304" pitchFamily="18" charset="0"/>
                <a:cs typeface="Times New Roman" panose="02020603050405020304" pitchFamily="18" charset="0"/>
              </a:rPr>
              <a:t>2023-2024 оқу жылындағы оқу-тәрбие үрдісі</a:t>
            </a:r>
            <a:endParaRPr lang="en-US" b="1" dirty="0">
              <a:solidFill>
                <a:srgbClr val="002060"/>
              </a:solidFill>
              <a:latin typeface="Times New Roman" panose="02020603050405020304" pitchFamily="18" charset="0"/>
              <a:cs typeface="Times New Roman" panose="02020603050405020304" pitchFamily="18" charset="0"/>
            </a:endParaRPr>
          </a:p>
        </p:txBody>
      </p:sp>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14481" y="1299903"/>
            <a:ext cx="5786478" cy="378939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Users\Aigul\Desktop\2 фон.jpg"/>
          <p:cNvPicPr>
            <a:picLocks noChangeAspect="1" noChangeArrowheads="1"/>
          </p:cNvPicPr>
          <p:nvPr/>
        </p:nvPicPr>
        <p:blipFill>
          <a:blip r:embed="rId2" cstate="print"/>
          <a:srcRect/>
          <a:stretch>
            <a:fillRect/>
          </a:stretch>
        </p:blipFill>
        <p:spPr bwMode="auto">
          <a:xfrm rot="5400000">
            <a:off x="1154114" y="-1160463"/>
            <a:ext cx="6864350" cy="9172575"/>
          </a:xfrm>
          <a:prstGeom prst="rect">
            <a:avLst/>
          </a:prstGeom>
          <a:noFill/>
          <a:ln w="9525">
            <a:noFill/>
            <a:miter lim="800000"/>
            <a:headEnd/>
            <a:tailEnd/>
          </a:ln>
        </p:spPr>
      </p:pic>
      <p:sp>
        <p:nvSpPr>
          <p:cNvPr id="3" name="Содержимое 2"/>
          <p:cNvSpPr>
            <a:spLocks noGrp="1"/>
          </p:cNvSpPr>
          <p:nvPr>
            <p:ph idx="1"/>
          </p:nvPr>
        </p:nvSpPr>
        <p:spPr>
          <a:xfrm>
            <a:off x="251520" y="2780928"/>
            <a:ext cx="8640960" cy="3260825"/>
          </a:xfrm>
        </p:spPr>
        <p:txBody>
          <a:bodyPr>
            <a:normAutofit/>
          </a:bodyPr>
          <a:lstStyle/>
          <a:p>
            <a:pPr marL="480695" marR="30480" algn="ctr">
              <a:lnSpc>
                <a:spcPct val="100000"/>
              </a:lnSpc>
              <a:spcBef>
                <a:spcPts val="95"/>
              </a:spcBef>
            </a:pPr>
            <a:endParaRPr lang="en-US" sz="1800" b="1" i="1" spc="-45" dirty="0">
              <a:solidFill>
                <a:srgbClr val="FF0000"/>
              </a:solidFill>
              <a:latin typeface="Times New Roman" panose="02020603050405020304"/>
              <a:cs typeface="Times New Roman" panose="02020603050405020304"/>
            </a:endParaRPr>
          </a:p>
          <a:p>
            <a:pPr marL="480695" marR="30480" algn="ctr">
              <a:lnSpc>
                <a:spcPct val="100000"/>
              </a:lnSpc>
              <a:spcBef>
                <a:spcPts val="95"/>
              </a:spcBef>
              <a:buNone/>
            </a:pPr>
            <a:r>
              <a:rPr lang="en-US" sz="1800" b="1" i="1" spc="-45" dirty="0">
                <a:solidFill>
                  <a:srgbClr val="FF0000"/>
                </a:solidFill>
                <a:latin typeface="Times New Roman" panose="02020603050405020304"/>
                <a:cs typeface="Times New Roman" panose="02020603050405020304"/>
              </a:rPr>
              <a:t>20</a:t>
            </a:r>
            <a:r>
              <a:rPr lang="kk-KZ" sz="1800" b="1" i="1" spc="-45" dirty="0">
                <a:solidFill>
                  <a:srgbClr val="FF0000"/>
                </a:solidFill>
                <a:latin typeface="Times New Roman" panose="02020603050405020304"/>
                <a:cs typeface="Times New Roman" panose="02020603050405020304"/>
              </a:rPr>
              <a:t>23</a:t>
            </a:r>
            <a:r>
              <a:rPr lang="en-US" sz="1800" b="1" i="1" spc="-45" dirty="0">
                <a:solidFill>
                  <a:srgbClr val="FF0000"/>
                </a:solidFill>
                <a:latin typeface="Times New Roman" panose="02020603050405020304"/>
                <a:cs typeface="Times New Roman" panose="02020603050405020304"/>
              </a:rPr>
              <a:t>-20</a:t>
            </a:r>
            <a:r>
              <a:rPr lang="kk-KZ" sz="1800" b="1" i="1" spc="-45" dirty="0">
                <a:solidFill>
                  <a:srgbClr val="FF0000"/>
                </a:solidFill>
                <a:latin typeface="Times New Roman" panose="02020603050405020304"/>
                <a:cs typeface="Times New Roman" panose="02020603050405020304"/>
              </a:rPr>
              <a:t>24 </a:t>
            </a:r>
            <a:r>
              <a:rPr lang="en-US" sz="1800" b="1" i="1" spc="-45" dirty="0" err="1">
                <a:solidFill>
                  <a:srgbClr val="FF0000"/>
                </a:solidFill>
                <a:latin typeface="Times New Roman" panose="02020603050405020304"/>
                <a:cs typeface="Times New Roman" panose="02020603050405020304"/>
              </a:rPr>
              <a:t>оқу</a:t>
            </a:r>
            <a:r>
              <a:rPr lang="en-US" sz="1800" b="1" i="1" spc="-45" dirty="0">
                <a:solidFill>
                  <a:srgbClr val="FF0000"/>
                </a:solidFill>
                <a:latin typeface="Times New Roman" panose="02020603050405020304"/>
                <a:cs typeface="Times New Roman" panose="02020603050405020304"/>
              </a:rPr>
              <a:t> жылындағы </a:t>
            </a:r>
          </a:p>
          <a:p>
            <a:pPr marL="480695" marR="30480" algn="ctr">
              <a:lnSpc>
                <a:spcPct val="100000"/>
              </a:lnSpc>
              <a:spcBef>
                <a:spcPts val="95"/>
              </a:spcBef>
              <a:buNone/>
            </a:pPr>
            <a:r>
              <a:rPr lang="ru-RU" sz="1800" b="1" i="1" spc="-45" dirty="0">
                <a:solidFill>
                  <a:srgbClr val="002060"/>
                </a:solidFill>
                <a:latin typeface="Times New Roman" panose="02020603050405020304"/>
                <a:cs typeface="Times New Roman" panose="02020603050405020304"/>
              </a:rPr>
              <a:t>11 </a:t>
            </a:r>
            <a:r>
              <a:rPr lang="ru-RU" sz="1800" b="1" i="1" dirty="0" err="1">
                <a:solidFill>
                  <a:srgbClr val="002060"/>
                </a:solidFill>
                <a:latin typeface="Times New Roman" panose="02020603050405020304"/>
                <a:cs typeface="Times New Roman" panose="02020603050405020304"/>
              </a:rPr>
              <a:t>сынып</a:t>
            </a:r>
            <a:r>
              <a:rPr lang="ru-RU" sz="1800" b="1" i="1" dirty="0">
                <a:solidFill>
                  <a:srgbClr val="002060"/>
                </a:solidFill>
                <a:latin typeface="Times New Roman" panose="02020603050405020304"/>
                <a:cs typeface="Times New Roman" panose="02020603050405020304"/>
              </a:rPr>
              <a:t>  </a:t>
            </a:r>
            <a:r>
              <a:rPr lang="ru-RU" sz="1800" b="1" i="1" spc="-5" dirty="0" err="1">
                <a:solidFill>
                  <a:srgbClr val="002060"/>
                </a:solidFill>
                <a:latin typeface="Times New Roman" panose="02020603050405020304"/>
                <a:cs typeface="Times New Roman" panose="02020603050405020304"/>
              </a:rPr>
              <a:t>оқушыларының</a:t>
            </a:r>
            <a:r>
              <a:rPr lang="ru-RU" sz="1800" b="1" i="1" spc="-5" dirty="0">
                <a:solidFill>
                  <a:srgbClr val="002060"/>
                </a:solidFill>
                <a:latin typeface="Times New Roman" panose="02020603050405020304"/>
                <a:cs typeface="Times New Roman" panose="02020603050405020304"/>
              </a:rPr>
              <a:t> </a:t>
            </a:r>
            <a:r>
              <a:rPr lang="ru-RU" sz="1800" b="1" i="1" spc="-10" dirty="0" err="1">
                <a:solidFill>
                  <a:srgbClr val="002060"/>
                </a:solidFill>
                <a:latin typeface="Times New Roman" panose="02020603050405020304"/>
                <a:cs typeface="Times New Roman" panose="02020603050405020304"/>
              </a:rPr>
              <a:t>грантқа</a:t>
            </a:r>
            <a:r>
              <a:rPr lang="ru-RU" sz="1800" b="1" i="1" spc="-10" dirty="0">
                <a:solidFill>
                  <a:srgbClr val="002060"/>
                </a:solidFill>
                <a:latin typeface="Times New Roman" panose="02020603050405020304"/>
                <a:cs typeface="Times New Roman" panose="02020603050405020304"/>
              </a:rPr>
              <a:t> </a:t>
            </a:r>
            <a:r>
              <a:rPr lang="ru-RU" sz="1800" b="1" i="1" spc="-15" dirty="0" err="1">
                <a:solidFill>
                  <a:srgbClr val="002060"/>
                </a:solidFill>
                <a:latin typeface="Times New Roman" panose="02020603050405020304"/>
                <a:cs typeface="Times New Roman" panose="02020603050405020304"/>
              </a:rPr>
              <a:t>түскен</a:t>
            </a:r>
            <a:r>
              <a:rPr lang="ru-RU" sz="1800" b="1" i="1" spc="-15" dirty="0">
                <a:solidFill>
                  <a:srgbClr val="002060"/>
                </a:solidFill>
                <a:latin typeface="Times New Roman" panose="02020603050405020304"/>
                <a:cs typeface="Times New Roman" panose="02020603050405020304"/>
              </a:rPr>
              <a:t>  </a:t>
            </a:r>
            <a:r>
              <a:rPr lang="kk-KZ" sz="1800" b="1" i="1" dirty="0">
                <a:solidFill>
                  <a:schemeClr val="accent1">
                    <a:lumMod val="75000"/>
                  </a:schemeClr>
                </a:solidFill>
                <a:latin typeface="Times New Roman" panose="02020603050405020304"/>
                <a:cs typeface="Times New Roman" panose="02020603050405020304"/>
              </a:rPr>
              <a:t>12 </a:t>
            </a:r>
            <a:r>
              <a:rPr lang="ru-RU" sz="1800" b="1" i="1" spc="-5" dirty="0" err="1">
                <a:solidFill>
                  <a:schemeClr val="accent1">
                    <a:lumMod val="75000"/>
                  </a:schemeClr>
                </a:solidFill>
                <a:latin typeface="Times New Roman" panose="02020603050405020304"/>
                <a:cs typeface="Times New Roman" panose="02020603050405020304"/>
              </a:rPr>
              <a:t>оқушыдан</a:t>
            </a:r>
            <a:r>
              <a:rPr lang="ru-RU" sz="1800" b="1" i="1" spc="-5" dirty="0">
                <a:solidFill>
                  <a:schemeClr val="accent1">
                    <a:lumMod val="75000"/>
                  </a:schemeClr>
                </a:solidFill>
                <a:latin typeface="Times New Roman" panose="02020603050405020304"/>
                <a:cs typeface="Times New Roman" panose="02020603050405020304"/>
              </a:rPr>
              <a:t> </a:t>
            </a:r>
            <a:r>
              <a:rPr lang="kk-KZ" sz="1800" b="1" i="1" spc="-5" dirty="0">
                <a:solidFill>
                  <a:schemeClr val="accent1">
                    <a:lumMod val="75000"/>
                  </a:schemeClr>
                </a:solidFill>
                <a:latin typeface="Times New Roman" panose="02020603050405020304"/>
                <a:cs typeface="Times New Roman" panose="02020603050405020304"/>
              </a:rPr>
              <a:t>6</a:t>
            </a:r>
            <a:r>
              <a:rPr lang="ru-RU" sz="1800" b="1" i="1" spc="15" dirty="0">
                <a:solidFill>
                  <a:schemeClr val="accent1">
                    <a:lumMod val="75000"/>
                  </a:schemeClr>
                </a:solidFill>
                <a:latin typeface="Times New Roman" panose="02020603050405020304"/>
                <a:cs typeface="Times New Roman" panose="02020603050405020304"/>
              </a:rPr>
              <a:t> </a:t>
            </a:r>
            <a:r>
              <a:rPr lang="ru-RU" sz="1800" b="1" i="1" spc="-10" dirty="0">
                <a:solidFill>
                  <a:schemeClr val="accent1">
                    <a:lumMod val="75000"/>
                  </a:schemeClr>
                </a:solidFill>
                <a:latin typeface="Times New Roman" panose="02020603050405020304"/>
                <a:cs typeface="Times New Roman" panose="02020603050405020304"/>
              </a:rPr>
              <a:t>грант</a:t>
            </a:r>
            <a:endParaRPr lang="en-US" sz="1800" b="1" i="1" spc="-10" dirty="0">
              <a:solidFill>
                <a:schemeClr val="accent1">
                  <a:lumMod val="75000"/>
                </a:schemeClr>
              </a:solidFill>
              <a:latin typeface="Times New Roman" panose="02020603050405020304"/>
              <a:cs typeface="Times New Roman" panose="02020603050405020304"/>
            </a:endParaRPr>
          </a:p>
          <a:p>
            <a:pPr marL="480695" marR="30480" algn="ctr">
              <a:lnSpc>
                <a:spcPct val="100000"/>
              </a:lnSpc>
              <a:spcBef>
                <a:spcPts val="95"/>
              </a:spcBef>
              <a:buNone/>
            </a:pPr>
            <a:endParaRPr lang="en-US" sz="1800" b="1" i="1" spc="-10" dirty="0">
              <a:solidFill>
                <a:schemeClr val="accent1">
                  <a:lumMod val="75000"/>
                </a:schemeClr>
              </a:solidFill>
              <a:latin typeface="Times New Roman" panose="02020603050405020304"/>
              <a:cs typeface="Times New Roman" panose="02020603050405020304"/>
            </a:endParaRPr>
          </a:p>
          <a:p>
            <a:pPr marL="480695" marR="30480" algn="ctr">
              <a:lnSpc>
                <a:spcPct val="100000"/>
              </a:lnSpc>
              <a:spcBef>
                <a:spcPts val="95"/>
              </a:spcBef>
              <a:buNone/>
            </a:pPr>
            <a:endParaRPr lang="en-US" sz="1800" b="1" i="1" spc="-10" dirty="0">
              <a:solidFill>
                <a:schemeClr val="accent1">
                  <a:lumMod val="75000"/>
                </a:schemeClr>
              </a:solidFill>
              <a:latin typeface="Times New Roman" panose="02020603050405020304"/>
              <a:cs typeface="Times New Roman" panose="02020603050405020304"/>
            </a:endParaRPr>
          </a:p>
          <a:p>
            <a:pPr marL="480695" marR="30480" algn="ctr">
              <a:lnSpc>
                <a:spcPct val="100000"/>
              </a:lnSpc>
              <a:spcBef>
                <a:spcPts val="95"/>
              </a:spcBef>
              <a:buNone/>
            </a:pPr>
            <a:endParaRPr lang="ru-RU" sz="1800" dirty="0">
              <a:solidFill>
                <a:schemeClr val="accent1">
                  <a:lumMod val="75000"/>
                </a:schemeClr>
              </a:solidFill>
              <a:latin typeface="Times New Roman" panose="02020603050405020304"/>
              <a:cs typeface="Times New Roman" panose="02020603050405020304"/>
            </a:endParaRPr>
          </a:p>
          <a:p>
            <a:pPr>
              <a:buNone/>
            </a:pPr>
            <a:endParaRPr lang="ru-RU" sz="18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C:\Users\Aigul\Desktop\2 фон.jpg"/>
          <p:cNvPicPr>
            <a:picLocks noChangeAspect="1" noChangeArrowheads="1"/>
          </p:cNvPicPr>
          <p:nvPr/>
        </p:nvPicPr>
        <p:blipFill>
          <a:blip r:embed="rId2" cstate="print"/>
          <a:srcRect/>
          <a:stretch>
            <a:fillRect/>
          </a:stretch>
        </p:blipFill>
        <p:spPr bwMode="auto">
          <a:xfrm rot="5400000">
            <a:off x="1154114" y="-1160463"/>
            <a:ext cx="6864350" cy="9172575"/>
          </a:xfrm>
          <a:prstGeom prst="rect">
            <a:avLst/>
          </a:prstGeom>
          <a:noFill/>
          <a:ln w="9525">
            <a:noFill/>
            <a:miter lim="800000"/>
            <a:headEnd/>
            <a:tailEnd/>
          </a:ln>
        </p:spPr>
      </p:pic>
      <p:pic>
        <p:nvPicPr>
          <p:cNvPr id="3075" name="Picture 3" descr="C:\Users\Андрей\Desktop\2020жылыжай\гул суреттт.jpg"/>
          <p:cNvPicPr>
            <a:picLocks noChangeAspect="1" noChangeArrowheads="1"/>
          </p:cNvPicPr>
          <p:nvPr/>
        </p:nvPicPr>
        <p:blipFill>
          <a:blip r:embed="rId3" cstate="print"/>
          <a:srcRect/>
          <a:stretch>
            <a:fillRect/>
          </a:stretch>
        </p:blipFill>
        <p:spPr bwMode="auto">
          <a:xfrm>
            <a:off x="1071538" y="1214422"/>
            <a:ext cx="3357586" cy="2688788"/>
          </a:xfrm>
          <a:prstGeom prst="rect">
            <a:avLst/>
          </a:prstGeom>
          <a:noFill/>
        </p:spPr>
      </p:pic>
      <p:pic>
        <p:nvPicPr>
          <p:cNvPr id="6" name="Picture 2" descr="C:\Users\Андрей\Desktop\фото картинка 2017-2018\20170922_104819.jpg"/>
          <p:cNvPicPr>
            <a:picLocks noChangeAspect="1" noChangeArrowheads="1"/>
          </p:cNvPicPr>
          <p:nvPr/>
        </p:nvPicPr>
        <p:blipFill>
          <a:blip r:embed="rId4" cstate="print"/>
          <a:srcRect/>
          <a:stretch>
            <a:fillRect/>
          </a:stretch>
        </p:blipFill>
        <p:spPr bwMode="auto">
          <a:xfrm>
            <a:off x="4929190" y="1214422"/>
            <a:ext cx="2975692" cy="2537034"/>
          </a:xfrm>
          <a:prstGeom prst="rect">
            <a:avLst/>
          </a:prstGeom>
          <a:noFill/>
        </p:spPr>
      </p:pic>
      <p:sp>
        <p:nvSpPr>
          <p:cNvPr id="7" name="Прямоугольник 6"/>
          <p:cNvSpPr/>
          <p:nvPr/>
        </p:nvSpPr>
        <p:spPr>
          <a:xfrm>
            <a:off x="642910" y="285728"/>
            <a:ext cx="7929618" cy="923330"/>
          </a:xfrm>
          <a:prstGeom prst="rect">
            <a:avLst/>
          </a:prstGeom>
        </p:spPr>
        <p:txBody>
          <a:bodyPr wrap="square">
            <a:spAutoFit/>
          </a:bodyPr>
          <a:lstStyle/>
          <a:p>
            <a:pPr algn="ctr"/>
            <a:r>
              <a:rPr lang="ru-RU" dirty="0" err="1">
                <a:solidFill>
                  <a:srgbClr val="002060"/>
                </a:solidFill>
                <a:latin typeface="Times New Roman" panose="02020603050405020304" pitchFamily="18" charset="0"/>
                <a:cs typeface="Times New Roman" panose="02020603050405020304" pitchFamily="18" charset="0"/>
              </a:rPr>
              <a:t>Қосымша біліммен</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қамту</a:t>
            </a:r>
            <a:endParaRPr lang="ru-RU" dirty="0">
              <a:solidFill>
                <a:srgbClr val="002060"/>
              </a:solidFill>
              <a:latin typeface="Times New Roman" panose="02020603050405020304" pitchFamily="18" charset="0"/>
              <a:cs typeface="Times New Roman" panose="02020603050405020304" pitchFamily="18" charset="0"/>
            </a:endParaRPr>
          </a:p>
          <a:p>
            <a:pPr algn="ctr"/>
            <a:r>
              <a:rPr lang="en-US" dirty="0">
                <a:solidFill>
                  <a:srgbClr val="002060"/>
                </a:solidFill>
                <a:latin typeface="Times New Roman" panose="02020603050405020304" pitchFamily="18" charset="0"/>
                <a:cs typeface="Times New Roman" panose="02020603050405020304" pitchFamily="18" charset="0"/>
              </a:rPr>
              <a:t>Үйірменің үйретері көп</a:t>
            </a:r>
          </a:p>
          <a:p>
            <a:pPr algn="ctr"/>
            <a:r>
              <a:rPr lang="en-US" dirty="0">
                <a:solidFill>
                  <a:srgbClr val="002060"/>
                </a:solidFill>
                <a:latin typeface="Times New Roman" panose="02020603050405020304" pitchFamily="18" charset="0"/>
                <a:cs typeface="Times New Roman" panose="02020603050405020304" pitchFamily="18" charset="0"/>
              </a:rPr>
              <a:t>“Жас суретшілер” үйірмесі</a:t>
            </a:r>
            <a:endParaRPr lang="ru-RU" dirty="0">
              <a:solidFill>
                <a:srgbClr val="002060"/>
              </a:solidFill>
              <a:latin typeface="Times New Roman" panose="02020603050405020304" pitchFamily="18" charset="0"/>
              <a:cs typeface="Times New Roman" panose="02020603050405020304" pitchFamily="18" charset="0"/>
            </a:endParaRPr>
          </a:p>
        </p:txBody>
      </p:sp>
      <p:pic>
        <p:nvPicPr>
          <p:cNvPr id="8" name="Picture 5" descr="C:\Users\гулсим\Desktop\А 5 октябр2018\уатсап\IMG-20180516-WA0061.jpg"/>
          <p:cNvPicPr>
            <a:picLocks noChangeAspect="1" noChangeArrowheads="1"/>
          </p:cNvPicPr>
          <p:nvPr/>
        </p:nvPicPr>
        <p:blipFill>
          <a:blip r:embed="rId5" cstate="print">
            <a:lum bright="20000"/>
          </a:blip>
          <a:srcRect l="4630" t="1829" r="1843" b="12200"/>
          <a:stretch>
            <a:fillRect/>
          </a:stretch>
        </p:blipFill>
        <p:spPr bwMode="auto">
          <a:xfrm>
            <a:off x="1071538" y="3571876"/>
            <a:ext cx="4286280" cy="2678925"/>
          </a:xfrm>
          <a:prstGeom prst="rect">
            <a:avLst/>
          </a:prstGeom>
          <a:ln>
            <a:noFill/>
          </a:ln>
          <a:effectLst>
            <a:outerShdw blurRad="292100" dist="139700" dir="2700000" algn="tl" rotWithShape="0">
              <a:srgbClr val="333333">
                <a:alpha val="65000"/>
              </a:srgbClr>
            </a:outerShdw>
          </a:effectLst>
        </p:spPr>
      </p:pic>
      <p:pic>
        <p:nvPicPr>
          <p:cNvPr id="9" name="Picture 3" descr="C:\Users\21\Desktop\ФЕЙЗИНСТА 2017-18\20180202_13112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00694" y="3500438"/>
            <a:ext cx="2786082" cy="27227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C:\Users\Aigul\Desktop\2 фон.jpg"/>
          <p:cNvPicPr>
            <a:picLocks noChangeAspect="1" noChangeArrowheads="1"/>
          </p:cNvPicPr>
          <p:nvPr/>
        </p:nvPicPr>
        <p:blipFill>
          <a:blip r:embed="rId2" cstate="print"/>
          <a:srcRect/>
          <a:stretch>
            <a:fillRect/>
          </a:stretch>
        </p:blipFill>
        <p:spPr bwMode="auto">
          <a:xfrm rot="5400000">
            <a:off x="1154114" y="-1160463"/>
            <a:ext cx="6864350" cy="9172575"/>
          </a:xfrm>
          <a:prstGeom prst="rect">
            <a:avLst/>
          </a:prstGeom>
          <a:noFill/>
          <a:ln w="9525">
            <a:noFill/>
            <a:miter lim="800000"/>
            <a:headEnd/>
            <a:tailEnd/>
          </a:ln>
        </p:spPr>
      </p:pic>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647564" y="1358770"/>
            <a:ext cx="4680520" cy="3942437"/>
          </a:xfrm>
          <a:prstGeom prst="rect">
            <a:avLst/>
          </a:prstGeom>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57818" y="1857364"/>
            <a:ext cx="3419872" cy="2564904"/>
          </a:xfrm>
          <a:prstGeom prst="rect">
            <a:avLst/>
          </a:prstGeom>
        </p:spPr>
      </p:pic>
      <p:sp>
        <p:nvSpPr>
          <p:cNvPr id="8" name="Прямоугольник 7"/>
          <p:cNvSpPr/>
          <p:nvPr/>
        </p:nvSpPr>
        <p:spPr>
          <a:xfrm>
            <a:off x="642910" y="285728"/>
            <a:ext cx="7929618" cy="830997"/>
          </a:xfrm>
          <a:prstGeom prst="rect">
            <a:avLst/>
          </a:prstGeom>
        </p:spPr>
        <p:txBody>
          <a:bodyPr wrap="square">
            <a:spAutoFit/>
          </a:bodyPr>
          <a:lstStyle/>
          <a:p>
            <a:pPr algn="ctr"/>
            <a:r>
              <a:rPr lang="ru-RU" sz="2400" dirty="0" err="1">
                <a:solidFill>
                  <a:srgbClr val="002060"/>
                </a:solidFill>
                <a:latin typeface="Times New Roman" panose="02020603050405020304" pitchFamily="18" charset="0"/>
                <a:cs typeface="Times New Roman" panose="02020603050405020304" pitchFamily="18" charset="0"/>
              </a:rPr>
              <a:t>Қосымша біліммен</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қамту</a:t>
            </a:r>
            <a:endParaRPr lang="ru-RU" sz="2400" dirty="0">
              <a:solidFill>
                <a:srgbClr val="002060"/>
              </a:solidFill>
              <a:latin typeface="Times New Roman" panose="02020603050405020304" pitchFamily="18" charset="0"/>
              <a:cs typeface="Times New Roman" panose="02020603050405020304" pitchFamily="18" charset="0"/>
            </a:endParaRPr>
          </a:p>
          <a:p>
            <a:pPr algn="ctr"/>
            <a:r>
              <a:rPr lang="en-US" sz="2400" dirty="0">
                <a:solidFill>
                  <a:srgbClr val="002060"/>
                </a:solidFill>
                <a:latin typeface="Times New Roman" panose="02020603050405020304" pitchFamily="18" charset="0"/>
                <a:cs typeface="Times New Roman" panose="02020603050405020304" pitchFamily="18" charset="0"/>
              </a:rPr>
              <a:t>“Жас гүл өсірушілер” үйірмесі</a:t>
            </a:r>
            <a:endParaRPr lang="ru-RU" sz="2400"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C:\Users\Aigul\Desktop\2 фон.jpg"/>
          <p:cNvPicPr>
            <a:picLocks noChangeAspect="1" noChangeArrowheads="1"/>
          </p:cNvPicPr>
          <p:nvPr/>
        </p:nvPicPr>
        <p:blipFill>
          <a:blip r:embed="rId3" cstate="print"/>
          <a:srcRect/>
          <a:stretch>
            <a:fillRect/>
          </a:stretch>
        </p:blipFill>
        <p:spPr bwMode="auto">
          <a:xfrm rot="5400000">
            <a:off x="1154114" y="-1160463"/>
            <a:ext cx="6864350" cy="9172575"/>
          </a:xfrm>
          <a:prstGeom prst="rect">
            <a:avLst/>
          </a:prstGeom>
          <a:noFill/>
          <a:ln w="9525">
            <a:noFill/>
            <a:miter lim="800000"/>
            <a:headEnd/>
            <a:tailEnd/>
          </a:ln>
        </p:spPr>
      </p:pic>
      <p:pic>
        <p:nvPicPr>
          <p:cNvPr id="4" name="20180130_164052">
            <a:hlinkClick r:id="" action="ppaction://media"/>
          </p:cNvPr>
          <p:cNvPicPr>
            <a:picLocks noGrp="1" noChangeAspect="1"/>
          </p:cNvPicPr>
          <p:nvPr>
            <p:ph idx="1"/>
            <a:videoFile r:link="rId1"/>
          </p:nvPr>
        </p:nvPicPr>
        <p:blipFill>
          <a:blip r:embed="rId4" cstate="print"/>
          <a:stretch>
            <a:fillRect/>
          </a:stretch>
        </p:blipFill>
        <p:spPr>
          <a:xfrm rot="5400000">
            <a:off x="-297473" y="2654871"/>
            <a:ext cx="4952600" cy="2786082"/>
          </a:xfrm>
        </p:spPr>
      </p:pic>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86182" y="2714620"/>
            <a:ext cx="4929190" cy="3696893"/>
          </a:xfrm>
          <a:prstGeom prst="rect">
            <a:avLst/>
          </a:prstGeom>
        </p:spPr>
      </p:pic>
      <p:sp>
        <p:nvSpPr>
          <p:cNvPr id="6" name="Прямоугольник 5"/>
          <p:cNvSpPr/>
          <p:nvPr/>
        </p:nvSpPr>
        <p:spPr>
          <a:xfrm>
            <a:off x="4071934" y="1571612"/>
            <a:ext cx="3434979" cy="64633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3600" b="1" dirty="0">
                <a:solidFill>
                  <a:schemeClr val="accent4"/>
                </a:solidFill>
              </a:rPr>
              <a:t>Аспаздар клубы</a:t>
            </a:r>
            <a:endParaRPr lang="ru-RU" sz="3600" b="1" cap="none" spc="0" dirty="0">
              <a:solidFill>
                <a:schemeClr val="accent4"/>
              </a:solidFill>
              <a:effectLst/>
            </a:endParaRPr>
          </a:p>
        </p:txBody>
      </p:sp>
      <p:sp>
        <p:nvSpPr>
          <p:cNvPr id="7" name="Прямоугольник 6"/>
          <p:cNvSpPr/>
          <p:nvPr/>
        </p:nvSpPr>
        <p:spPr>
          <a:xfrm>
            <a:off x="785786" y="714356"/>
            <a:ext cx="7929618" cy="461665"/>
          </a:xfrm>
          <a:prstGeom prst="rect">
            <a:avLst/>
          </a:prstGeom>
        </p:spPr>
        <p:txBody>
          <a:bodyPr wrap="square">
            <a:spAutoFit/>
          </a:bodyPr>
          <a:lstStyle/>
          <a:p>
            <a:pPr algn="ctr"/>
            <a:r>
              <a:rPr lang="ru-RU" sz="2400" dirty="0">
                <a:solidFill>
                  <a:srgbClr val="002060"/>
                </a:solidFill>
                <a:latin typeface="Times New Roman" panose="02020603050405020304" pitchFamily="18" charset="0"/>
                <a:cs typeface="Times New Roman" panose="02020603050405020304" pitchFamily="18" charset="0"/>
              </a:rPr>
              <a:t>ҚОСЫМША БІЛІММЕН ҚАМТУ</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descr="C:\Users\Aigul\Desktop\2 фон.jpg"/>
          <p:cNvPicPr>
            <a:picLocks noChangeAspect="1" noChangeArrowheads="1"/>
          </p:cNvPicPr>
          <p:nvPr/>
        </p:nvPicPr>
        <p:blipFill>
          <a:blip r:embed="rId2" cstate="print"/>
          <a:srcRect/>
          <a:stretch>
            <a:fillRect/>
          </a:stretch>
        </p:blipFill>
        <p:spPr bwMode="auto">
          <a:xfrm rot="5400000">
            <a:off x="1154114" y="-1160463"/>
            <a:ext cx="6864350" cy="9172575"/>
          </a:xfrm>
          <a:prstGeom prst="rect">
            <a:avLst/>
          </a:prstGeom>
          <a:noFill/>
          <a:ln w="9525">
            <a:noFill/>
            <a:miter lim="800000"/>
            <a:headEnd/>
            <a:tailEnd/>
          </a:ln>
        </p:spPr>
      </p:pic>
      <p:pic>
        <p:nvPicPr>
          <p:cNvPr id="5123" name="Picture 3" descr="C:\Users\гулсим\Desktop\А 5 октябр2018\уатсап\Sent\IMG-20180212-WA0131.jpg"/>
          <p:cNvPicPr>
            <a:picLocks noChangeAspect="1" noChangeArrowheads="1"/>
          </p:cNvPicPr>
          <p:nvPr/>
        </p:nvPicPr>
        <p:blipFill>
          <a:blip r:embed="rId3" cstate="print"/>
          <a:srcRect/>
          <a:stretch>
            <a:fillRect/>
          </a:stretch>
        </p:blipFill>
        <p:spPr bwMode="auto">
          <a:xfrm>
            <a:off x="1285852" y="2143116"/>
            <a:ext cx="3214710" cy="2286000"/>
          </a:xfrm>
          <a:prstGeom prst="rect">
            <a:avLst/>
          </a:prstGeom>
          <a:noFill/>
          <a:ln>
            <a:solidFill>
              <a:srgbClr val="00B0F0"/>
            </a:solidFill>
          </a:ln>
        </p:spPr>
      </p:pic>
      <p:pic>
        <p:nvPicPr>
          <p:cNvPr id="7" name="Рисунок 6">
            <a:hlinkClick r:id="rId4" action="ppaction://hlinkfile"/>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43438" y="1928802"/>
            <a:ext cx="1562485" cy="2273713"/>
          </a:xfrm>
          <a:prstGeom prst="rect">
            <a:avLst/>
          </a:prstGeom>
          <a:ln>
            <a:solidFill>
              <a:srgbClr val="00B0F0"/>
            </a:solidFill>
          </a:ln>
        </p:spPr>
      </p:pic>
      <p:pic>
        <p:nvPicPr>
          <p:cNvPr id="8" name="Picture 2" descr="D:\2017\мектеп фото 2015-2016\КОКЖИЕК ПОХОД\1121.JPG"/>
          <p:cNvPicPr>
            <a:picLocks noChangeAspect="1" noChangeArrowheads="1"/>
          </p:cNvPicPr>
          <p:nvPr/>
        </p:nvPicPr>
        <p:blipFill>
          <a:blip r:embed="rId6" cstate="print"/>
          <a:srcRect/>
          <a:stretch>
            <a:fillRect/>
          </a:stretch>
        </p:blipFill>
        <p:spPr bwMode="auto">
          <a:xfrm>
            <a:off x="6572264" y="2143116"/>
            <a:ext cx="1794510" cy="2335025"/>
          </a:xfrm>
          <a:prstGeom prst="rect">
            <a:avLst/>
          </a:prstGeom>
          <a:noFill/>
          <a:ln>
            <a:solidFill>
              <a:srgbClr val="00B0F0"/>
            </a:solidFill>
          </a:ln>
        </p:spPr>
      </p:pic>
      <p:pic>
        <p:nvPicPr>
          <p:cNvPr id="4097" name="Picture 1" descr="D:\Мои рисунки\Фото16-17\Акпан 17 ж\Sent жас геолог бар\IMG-20161129-WA0027.jpg"/>
          <p:cNvPicPr>
            <a:picLocks noChangeAspect="1" noChangeArrowheads="1"/>
          </p:cNvPicPr>
          <p:nvPr/>
        </p:nvPicPr>
        <p:blipFill>
          <a:blip r:embed="rId7" cstate="print"/>
          <a:srcRect/>
          <a:stretch>
            <a:fillRect/>
          </a:stretch>
        </p:blipFill>
        <p:spPr bwMode="auto">
          <a:xfrm>
            <a:off x="6715140" y="4857760"/>
            <a:ext cx="1214414" cy="1619219"/>
          </a:xfrm>
          <a:prstGeom prst="rect">
            <a:avLst/>
          </a:prstGeom>
          <a:noFill/>
        </p:spPr>
      </p:pic>
      <p:pic>
        <p:nvPicPr>
          <p:cNvPr id="4099" name="Picture 3" descr="D:\Мои рисунки\IMG-20160409-WA0070.jpg"/>
          <p:cNvPicPr>
            <a:picLocks noChangeAspect="1" noChangeArrowheads="1"/>
          </p:cNvPicPr>
          <p:nvPr/>
        </p:nvPicPr>
        <p:blipFill>
          <a:blip r:embed="rId8" cstate="print"/>
          <a:srcRect/>
          <a:stretch>
            <a:fillRect/>
          </a:stretch>
        </p:blipFill>
        <p:spPr bwMode="auto">
          <a:xfrm>
            <a:off x="1357290" y="4500570"/>
            <a:ext cx="1524000" cy="1143000"/>
          </a:xfrm>
          <a:prstGeom prst="rect">
            <a:avLst/>
          </a:prstGeom>
          <a:noFill/>
        </p:spPr>
      </p:pic>
      <p:pic>
        <p:nvPicPr>
          <p:cNvPr id="4100" name="Picture 4" descr="D:\Мои рисунки\IMG-20160409-WA0074.jpg"/>
          <p:cNvPicPr>
            <a:picLocks noChangeAspect="1" noChangeArrowheads="1"/>
          </p:cNvPicPr>
          <p:nvPr/>
        </p:nvPicPr>
        <p:blipFill>
          <a:blip r:embed="rId9" cstate="print"/>
          <a:srcRect/>
          <a:stretch>
            <a:fillRect/>
          </a:stretch>
        </p:blipFill>
        <p:spPr bwMode="auto">
          <a:xfrm>
            <a:off x="4714876" y="4214818"/>
            <a:ext cx="1524000" cy="1143000"/>
          </a:xfrm>
          <a:prstGeom prst="rect">
            <a:avLst/>
          </a:prstGeom>
          <a:noFill/>
        </p:spPr>
      </p:pic>
      <p:pic>
        <p:nvPicPr>
          <p:cNvPr id="4101" name="Picture 5" descr="D:\Мои рисунки\IMG-20160409-WA0082.jpg"/>
          <p:cNvPicPr>
            <a:picLocks noChangeAspect="1" noChangeArrowheads="1"/>
          </p:cNvPicPr>
          <p:nvPr/>
        </p:nvPicPr>
        <p:blipFill>
          <a:blip r:embed="rId10" cstate="print"/>
          <a:srcRect/>
          <a:stretch>
            <a:fillRect/>
          </a:stretch>
        </p:blipFill>
        <p:spPr bwMode="auto">
          <a:xfrm>
            <a:off x="2928926" y="4929198"/>
            <a:ext cx="1524000" cy="1143000"/>
          </a:xfrm>
          <a:prstGeom prst="rect">
            <a:avLst/>
          </a:prstGeom>
          <a:noFill/>
        </p:spPr>
      </p:pic>
      <p:pic>
        <p:nvPicPr>
          <p:cNvPr id="4102" name="Picture 6" descr="D:\Мои рисунки\IMG-20160409-WA0069.jpg"/>
          <p:cNvPicPr>
            <a:picLocks noChangeAspect="1" noChangeArrowheads="1"/>
          </p:cNvPicPr>
          <p:nvPr/>
        </p:nvPicPr>
        <p:blipFill>
          <a:blip r:embed="rId11" cstate="print"/>
          <a:srcRect/>
          <a:stretch>
            <a:fillRect/>
          </a:stretch>
        </p:blipFill>
        <p:spPr bwMode="auto">
          <a:xfrm>
            <a:off x="4286248" y="5429264"/>
            <a:ext cx="1524000" cy="1143000"/>
          </a:xfrm>
          <a:prstGeom prst="rect">
            <a:avLst/>
          </a:prstGeom>
          <a:noFill/>
        </p:spPr>
      </p:pic>
      <p:sp>
        <p:nvSpPr>
          <p:cNvPr id="17" name="Подзаголовок 2"/>
          <p:cNvSpPr txBox="1"/>
          <p:nvPr/>
        </p:nvSpPr>
        <p:spPr>
          <a:xfrm>
            <a:off x="571472" y="785794"/>
            <a:ext cx="8102600" cy="115255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a:normAutofit fontScale="32500" lnSpcReduction="20000"/>
          </a:bodyPr>
          <a:lstStyle/>
          <a:p>
            <a:pPr marL="228600" marR="0" lvl="0" indent="-228600" algn="l" defTabSz="914400" rtl="0" eaLnBrk="1" fontAlgn="auto" latinLnBrk="0" hangingPunct="1">
              <a:lnSpc>
                <a:spcPct val="115000"/>
              </a:lnSpc>
              <a:spcBef>
                <a:spcPts val="1000"/>
              </a:spcBef>
              <a:spcAft>
                <a:spcPts val="0"/>
              </a:spcAft>
              <a:buClrTx/>
              <a:buSzTx/>
              <a:defRPr/>
            </a:pPr>
            <a:r>
              <a:rPr kumimoji="0" lang="en-US" sz="17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a:cs typeface="Times New Roman" panose="02020603050405020304" pitchFamily="18" charset="0"/>
              </a:rPr>
              <a:t> </a:t>
            </a:r>
            <a:endParaRPr lang="ru-RU" sz="5500" dirty="0">
              <a:latin typeface="Times New Roman" panose="02020603050405020304" pitchFamily="18" charset="0"/>
              <a:ea typeface="Times New Roman" panose="02020603050405020304"/>
              <a:cs typeface="Times New Roman" panose="02020603050405020304" pitchFamily="18" charset="0"/>
            </a:endParaRPr>
          </a:p>
          <a:p>
            <a:pPr marL="228600" lvl="0" indent="-228600" algn="ctr">
              <a:lnSpc>
                <a:spcPct val="115000"/>
              </a:lnSpc>
              <a:spcBef>
                <a:spcPts val="1000"/>
              </a:spcBef>
              <a:buFont typeface="Arial" panose="020B0604020202020204" pitchFamily="34" charset="0"/>
              <a:buChar char="•"/>
              <a:defRPr/>
            </a:pPr>
            <a:r>
              <a:rPr kumimoji="0" lang="en-US" sz="550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a:cs typeface="Times New Roman" panose="02020603050405020304" pitchFamily="18" charset="0"/>
              </a:rPr>
              <a:t>Маңғыстау облысы Маңғыстау ауданында Өтес орта </a:t>
            </a:r>
            <a:r>
              <a:rPr lang="en-US" sz="5500" dirty="0">
                <a:solidFill>
                  <a:schemeClr val="tx1"/>
                </a:solidFill>
                <a:latin typeface="Times New Roman" panose="02020603050405020304" pitchFamily="18" charset="0"/>
                <a:ea typeface="Times New Roman" panose="02020603050405020304"/>
                <a:cs typeface="Times New Roman" panose="02020603050405020304" pitchFamily="18" charset="0"/>
              </a:rPr>
              <a:t>мектебінің  “Сейсмо-8” туристік өлкетану үйірмесі мүшелерінің  </a:t>
            </a:r>
            <a:r>
              <a:rPr kumimoji="0" lang="en-US" sz="5500" b="1"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a:cs typeface="Times New Roman" panose="02020603050405020304" pitchFamily="18" charset="0"/>
              </a:rPr>
              <a:t>«Үстірттің оңтүстік  кемері- Маната»  </a:t>
            </a:r>
            <a:r>
              <a:rPr kumimoji="0" lang="en-US" sz="550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a:cs typeface="Times New Roman" panose="02020603050405020304" pitchFamily="18" charset="0"/>
              </a:rPr>
              <a:t>бағытындағы  түнемелік туристік-өлктану жорығы.. </a:t>
            </a:r>
            <a:endParaRPr kumimoji="0" lang="ru-RU" sz="550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a:cs typeface="Times New Roman" panose="02020603050405020304" pitchFamily="18" charset="0"/>
            </a:endParaRPr>
          </a:p>
        </p:txBody>
      </p:sp>
      <p:sp>
        <p:nvSpPr>
          <p:cNvPr id="13" name="Прямоугольник 12"/>
          <p:cNvSpPr/>
          <p:nvPr/>
        </p:nvSpPr>
        <p:spPr>
          <a:xfrm>
            <a:off x="1142976" y="500042"/>
            <a:ext cx="7286676" cy="523220"/>
          </a:xfrm>
          <a:prstGeom prst="rect">
            <a:avLst/>
          </a:prstGeom>
        </p:spPr>
        <p:txBody>
          <a:bodyPr wrap="square">
            <a:spAutoFit/>
          </a:bodyPr>
          <a:lstStyle/>
          <a:p>
            <a:pPr algn="ctr"/>
            <a:r>
              <a:rPr lang="en-US" sz="1400" b="1" dirty="0">
                <a:solidFill>
                  <a:srgbClr val="002060"/>
                </a:solidFill>
                <a:latin typeface="Times New Roman" panose="02020603050405020304" pitchFamily="18" charset="0"/>
                <a:cs typeface="Times New Roman" panose="02020603050405020304" pitchFamily="18" charset="0"/>
              </a:rPr>
              <a:t>ҚОСЫМША БІЛІМ БЕРУМЕН ҚАМТЫЛҒАН ОҚУШЫЛАР</a:t>
            </a:r>
          </a:p>
          <a:p>
            <a:pPr algn="ctr"/>
            <a:r>
              <a:rPr lang="en-US" sz="1400" b="1" dirty="0">
                <a:solidFill>
                  <a:srgbClr val="002060"/>
                </a:solidFill>
                <a:latin typeface="Times New Roman" panose="02020603050405020304" pitchFamily="18" charset="0"/>
                <a:cs typeface="Times New Roman" panose="02020603050405020304" pitchFamily="18" charset="0"/>
              </a:rPr>
              <a:t>“Сейсмо-8”туристік-өлкетану командасы</a:t>
            </a:r>
            <a:endParaRPr lang="ru-RU" sz="14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9"/>
          <p:cNvGrpSpPr/>
          <p:nvPr/>
        </p:nvGrpSpPr>
        <p:grpSpPr>
          <a:xfrm>
            <a:off x="251520" y="1988840"/>
            <a:ext cx="8424936" cy="461665"/>
            <a:chOff x="251520" y="1988840"/>
            <a:chExt cx="8424936" cy="461665"/>
          </a:xfrm>
          <a:solidFill>
            <a:schemeClr val="accent5">
              <a:lumMod val="60000"/>
              <a:lumOff val="40000"/>
            </a:schemeClr>
          </a:solidFill>
        </p:grpSpPr>
        <p:sp>
          <p:nvSpPr>
            <p:cNvPr id="4" name="TextBox 3"/>
            <p:cNvSpPr txBox="1"/>
            <p:nvPr/>
          </p:nvSpPr>
          <p:spPr>
            <a:xfrm>
              <a:off x="251520" y="1988840"/>
              <a:ext cx="2160240" cy="461665"/>
            </a:xfrm>
            <a:prstGeom prst="rect">
              <a:avLst/>
            </a:prstGeom>
            <a:grpFill/>
          </p:spPr>
          <p:style>
            <a:lnRef idx="2">
              <a:schemeClr val="dk1"/>
            </a:lnRef>
            <a:fillRef idx="1">
              <a:schemeClr val="lt1"/>
            </a:fillRef>
            <a:effectRef idx="0">
              <a:schemeClr val="dk1"/>
            </a:effectRef>
            <a:fontRef idx="minor">
              <a:schemeClr val="dk1"/>
            </a:fontRef>
          </p:style>
          <p:txBody>
            <a:bodyPr wrap="square" rtlCol="0">
              <a:spAutoFit/>
            </a:bodyPr>
            <a:lstStyle/>
            <a:p>
              <a:r>
                <a:rPr lang="en-US" sz="1200" dirty="0">
                  <a:latin typeface="Times New Roman" panose="02020603050405020304" pitchFamily="18" charset="0"/>
                  <a:cs typeface="Times New Roman" panose="02020603050405020304" pitchFamily="18" charset="0"/>
                </a:rPr>
                <a:t>Ағылшын тілі пәнінің мұғалімі Рахмет Айгүл</a:t>
              </a:r>
              <a:endParaRPr lang="ru-RU" sz="1200" dirty="0">
                <a:latin typeface="Times New Roman" panose="02020603050405020304" pitchFamily="18" charset="0"/>
                <a:cs typeface="Times New Roman" panose="02020603050405020304" pitchFamily="18" charset="0"/>
              </a:endParaRPr>
            </a:p>
          </p:txBody>
        </p:sp>
        <p:grpSp>
          <p:nvGrpSpPr>
            <p:cNvPr id="3" name="Группа 8"/>
            <p:cNvGrpSpPr/>
            <p:nvPr/>
          </p:nvGrpSpPr>
          <p:grpSpPr>
            <a:xfrm>
              <a:off x="2339752" y="1988840"/>
              <a:ext cx="6336704" cy="461665"/>
              <a:chOff x="2051720" y="1988840"/>
              <a:chExt cx="6336704" cy="461665"/>
            </a:xfrm>
            <a:grpFill/>
          </p:grpSpPr>
          <p:sp>
            <p:nvSpPr>
              <p:cNvPr id="5" name="TextBox 4"/>
              <p:cNvSpPr txBox="1"/>
              <p:nvPr/>
            </p:nvSpPr>
            <p:spPr>
              <a:xfrm>
                <a:off x="2051720" y="1988840"/>
                <a:ext cx="2160240" cy="461665"/>
              </a:xfrm>
              <a:prstGeom prst="rect">
                <a:avLst/>
              </a:prstGeom>
              <a:grpFill/>
            </p:spPr>
            <p:style>
              <a:lnRef idx="2">
                <a:schemeClr val="dk1"/>
              </a:lnRef>
              <a:fillRef idx="1">
                <a:schemeClr val="lt1"/>
              </a:fillRef>
              <a:effectRef idx="0">
                <a:schemeClr val="dk1"/>
              </a:effectRef>
              <a:fontRef idx="minor">
                <a:schemeClr val="dk1"/>
              </a:fontRef>
            </p:style>
            <p:txBody>
              <a:bodyPr wrap="square" rtlCol="0">
                <a:spAutoFit/>
              </a:bodyPr>
              <a:lstStyle/>
              <a:p>
                <a:r>
                  <a:rPr lang="en-US" sz="1200" dirty="0">
                    <a:latin typeface="Times New Roman" panose="02020603050405020304" pitchFamily="18" charset="0"/>
                    <a:cs typeface="Times New Roman" panose="02020603050405020304" pitchFamily="18" charset="0"/>
                  </a:rPr>
                  <a:t>денешынықтыру  пәнінің мұғалімі  Есетова Гаухар</a:t>
                </a:r>
                <a:endParaRPr lang="ru-RU" sz="12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4067944" y="1988840"/>
                <a:ext cx="2160240" cy="461665"/>
              </a:xfrm>
              <a:prstGeom prst="rect">
                <a:avLst/>
              </a:prstGeom>
              <a:grpFill/>
            </p:spPr>
            <p:style>
              <a:lnRef idx="2">
                <a:schemeClr val="dk1"/>
              </a:lnRef>
              <a:fillRef idx="1">
                <a:schemeClr val="lt1"/>
              </a:fillRef>
              <a:effectRef idx="0">
                <a:schemeClr val="dk1"/>
              </a:effectRef>
              <a:fontRef idx="minor">
                <a:schemeClr val="dk1"/>
              </a:fontRef>
            </p:style>
            <p:txBody>
              <a:bodyPr wrap="square" rtlCol="0">
                <a:spAutoFit/>
              </a:bodyPr>
              <a:lstStyle/>
              <a:p>
                <a:r>
                  <a:rPr lang="en-US" sz="1200" dirty="0">
                    <a:latin typeface="Times New Roman" panose="02020603050405020304" pitchFamily="18" charset="0"/>
                    <a:cs typeface="Times New Roman" panose="02020603050405020304" pitchFamily="18" charset="0"/>
                  </a:rPr>
                  <a:t>Физика пәнінің мұғалімі Табылдиева Сая</a:t>
                </a:r>
                <a:endParaRPr lang="ru-RU" sz="12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6228184" y="1988840"/>
                <a:ext cx="2160240" cy="461665"/>
              </a:xfrm>
              <a:prstGeom prst="rect">
                <a:avLst/>
              </a:prstGeom>
              <a:grpFill/>
            </p:spPr>
            <p:style>
              <a:lnRef idx="2">
                <a:schemeClr val="dk1"/>
              </a:lnRef>
              <a:fillRef idx="1">
                <a:schemeClr val="lt1"/>
              </a:fillRef>
              <a:effectRef idx="0">
                <a:schemeClr val="dk1"/>
              </a:effectRef>
              <a:fontRef idx="minor">
                <a:schemeClr val="dk1"/>
              </a:fontRef>
            </p:style>
            <p:txBody>
              <a:bodyPr wrap="square" rtlCol="0">
                <a:spAutoFit/>
              </a:bodyPr>
              <a:lstStyle/>
              <a:p>
                <a:r>
                  <a:rPr lang="en-US" sz="1200" dirty="0">
                    <a:latin typeface="Times New Roman" panose="02020603050405020304" pitchFamily="18" charset="0"/>
                    <a:cs typeface="Times New Roman" panose="02020603050405020304" pitchFamily="18" charset="0"/>
                  </a:rPr>
                  <a:t>Физика пәнінің мұғалімі Тауирова Гүлзира </a:t>
                </a:r>
                <a:endParaRPr lang="ru-RU" sz="1200" dirty="0">
                  <a:latin typeface="Times New Roman" panose="02020603050405020304" pitchFamily="18" charset="0"/>
                  <a:cs typeface="Times New Roman" panose="02020603050405020304" pitchFamily="18" charset="0"/>
                </a:endParaRPr>
              </a:p>
            </p:txBody>
          </p:sp>
        </p:grpSp>
      </p:grpSp>
      <p:pic>
        <p:nvPicPr>
          <p:cNvPr id="2050" name="Picture 2"/>
          <p:cNvPicPr>
            <a:picLocks noChangeAspect="1" noChangeArrowheads="1"/>
          </p:cNvPicPr>
          <p:nvPr/>
        </p:nvPicPr>
        <p:blipFill>
          <a:blip r:embed="rId2" cstate="print"/>
          <a:srcRect t="24531" r="10240" b="25070"/>
          <a:stretch>
            <a:fillRect/>
          </a:stretch>
        </p:blipFill>
        <p:spPr bwMode="auto">
          <a:xfrm>
            <a:off x="395536" y="188640"/>
            <a:ext cx="1800200" cy="1728192"/>
          </a:xfrm>
          <a:prstGeom prst="rect">
            <a:avLst/>
          </a:prstGeom>
          <a:noFill/>
          <a:ln w="12700">
            <a:solidFill>
              <a:srgbClr val="0070C0"/>
            </a:solidFill>
            <a:miter lim="800000"/>
            <a:headEnd/>
            <a:tailEnd/>
          </a:ln>
          <a:effectLst/>
        </p:spPr>
      </p:pic>
      <p:pic>
        <p:nvPicPr>
          <p:cNvPr id="2051" name="Picture 3"/>
          <p:cNvPicPr>
            <a:picLocks noChangeAspect="1" noChangeArrowheads="1"/>
          </p:cNvPicPr>
          <p:nvPr/>
        </p:nvPicPr>
        <p:blipFill>
          <a:blip r:embed="rId3" cstate="print"/>
          <a:srcRect t="28889" r="6040" b="27496"/>
          <a:stretch>
            <a:fillRect/>
          </a:stretch>
        </p:blipFill>
        <p:spPr bwMode="auto">
          <a:xfrm>
            <a:off x="2411760" y="188640"/>
            <a:ext cx="1763241" cy="1773354"/>
          </a:xfrm>
          <a:prstGeom prst="rect">
            <a:avLst/>
          </a:prstGeom>
          <a:noFill/>
          <a:ln w="9525">
            <a:solidFill>
              <a:srgbClr val="0070C0"/>
            </a:solidFill>
            <a:miter lim="800000"/>
            <a:headEnd/>
            <a:tailEnd/>
          </a:ln>
          <a:effectLst/>
        </p:spPr>
      </p:pic>
      <p:pic>
        <p:nvPicPr>
          <p:cNvPr id="2052" name="Picture 4"/>
          <p:cNvPicPr>
            <a:picLocks noChangeAspect="1" noChangeArrowheads="1"/>
          </p:cNvPicPr>
          <p:nvPr/>
        </p:nvPicPr>
        <p:blipFill>
          <a:blip r:embed="rId4" cstate="print"/>
          <a:srcRect t="17746" r="4990" b="36701"/>
          <a:stretch>
            <a:fillRect/>
          </a:stretch>
        </p:blipFill>
        <p:spPr bwMode="auto">
          <a:xfrm>
            <a:off x="4572000" y="188640"/>
            <a:ext cx="1728192" cy="1720488"/>
          </a:xfrm>
          <a:prstGeom prst="rect">
            <a:avLst/>
          </a:prstGeom>
          <a:noFill/>
          <a:ln w="9525">
            <a:solidFill>
              <a:srgbClr val="00B0F0"/>
            </a:solidFill>
            <a:miter lim="800000"/>
            <a:headEnd/>
            <a:tailEnd/>
          </a:ln>
          <a:effectLst/>
        </p:spPr>
      </p:pic>
      <p:pic>
        <p:nvPicPr>
          <p:cNvPr id="2053" name="Picture 5"/>
          <p:cNvPicPr>
            <a:picLocks noChangeAspect="1" noChangeArrowheads="1"/>
          </p:cNvPicPr>
          <p:nvPr/>
        </p:nvPicPr>
        <p:blipFill>
          <a:blip r:embed="rId5" cstate="print"/>
          <a:srcRect l="21517" t="29377" r="18633" b="38639"/>
          <a:stretch>
            <a:fillRect/>
          </a:stretch>
        </p:blipFill>
        <p:spPr bwMode="auto">
          <a:xfrm>
            <a:off x="6660232" y="188640"/>
            <a:ext cx="1800200" cy="1728192"/>
          </a:xfrm>
          <a:prstGeom prst="rect">
            <a:avLst/>
          </a:prstGeom>
          <a:noFill/>
          <a:ln w="9525">
            <a:solidFill>
              <a:srgbClr val="0070C0"/>
            </a:solidFill>
            <a:miter lim="800000"/>
            <a:headEnd/>
            <a:tailEnd/>
          </a:ln>
          <a:effectLst/>
        </p:spPr>
      </p:pic>
      <p:sp>
        <p:nvSpPr>
          <p:cNvPr id="15" name="TextBox 14"/>
          <p:cNvSpPr txBox="1"/>
          <p:nvPr/>
        </p:nvSpPr>
        <p:spPr>
          <a:xfrm>
            <a:off x="251520" y="2492896"/>
            <a:ext cx="2088232" cy="2800767"/>
          </a:xfrm>
          <a:prstGeom prst="rect">
            <a:avLst/>
          </a:prstGeom>
          <a:solidFill>
            <a:schemeClr val="accent2">
              <a:lumMod val="40000"/>
              <a:lumOff val="6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a:buFont typeface="Wingdings" panose="05000000000000000000" pitchFamily="2" charset="2"/>
              <a:buChar char="Ø"/>
            </a:pPr>
            <a:r>
              <a:rPr lang="en-US" sz="1600" dirty="0">
                <a:latin typeface="Times New Roman" panose="02020603050405020304" pitchFamily="18" charset="0"/>
                <a:cs typeface="Times New Roman" panose="02020603050405020304" pitchFamily="18" charset="0"/>
              </a:rPr>
              <a:t>Республикалық “Зерде” ғылыми жобалар конкурсы, аудандық кезең ІІ орын, </a:t>
            </a:r>
          </a:p>
          <a:p>
            <a:pPr>
              <a:buFont typeface="Wingdings" panose="05000000000000000000" pitchFamily="2" charset="2"/>
              <a:buChar char="Ø"/>
            </a:pPr>
            <a:r>
              <a:rPr lang="en-US" sz="1600" dirty="0">
                <a:latin typeface="Times New Roman" panose="02020603050405020304" pitchFamily="18" charset="0"/>
                <a:cs typeface="Times New Roman" panose="02020603050405020304" pitchFamily="18" charset="0"/>
              </a:rPr>
              <a:t>Республикалық “Педагогикалық идеялар панорамасы” байқауының облыстық кезеңі ІІІ орын</a:t>
            </a:r>
            <a:endParaRPr lang="ru-RU" sz="1600" dirty="0">
              <a:latin typeface="Times New Roman" panose="02020603050405020304" pitchFamily="18" charset="0"/>
              <a:cs typeface="Times New Roman" panose="02020603050405020304" pitchFamily="18" charset="0"/>
            </a:endParaRPr>
          </a:p>
        </p:txBody>
      </p:sp>
      <p:sp>
        <p:nvSpPr>
          <p:cNvPr id="16" name="TextBox 15"/>
          <p:cNvSpPr txBox="1"/>
          <p:nvPr/>
        </p:nvSpPr>
        <p:spPr>
          <a:xfrm>
            <a:off x="2339752" y="2492896"/>
            <a:ext cx="2016224" cy="4185761"/>
          </a:xfrm>
          <a:prstGeom prst="rect">
            <a:avLst/>
          </a:prstGeom>
          <a:solidFill>
            <a:schemeClr val="accent2">
              <a:lumMod val="40000"/>
              <a:lumOff val="6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a:buFont typeface="Wingdings" panose="05000000000000000000" pitchFamily="2" charset="2"/>
              <a:buChar char="Ø"/>
            </a:pPr>
            <a:r>
              <a:rPr lang="en-US" sz="1400" dirty="0">
                <a:latin typeface="Times New Roman" panose="02020603050405020304" pitchFamily="18" charset="0"/>
                <a:cs typeface="Times New Roman" panose="02020603050405020304" pitchFamily="18" charset="0"/>
              </a:rPr>
              <a:t>Республикалық “Зерде” ғылыми жобалар конкурсы, </a:t>
            </a:r>
          </a:p>
          <a:p>
            <a:pPr>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аудандық кезең І орын,</a:t>
            </a:r>
          </a:p>
          <a:p>
            <a:pPr>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облыстық кезең  І орын</a:t>
            </a:r>
          </a:p>
          <a:p>
            <a:pPr>
              <a:buFont typeface="Wingdings" panose="05000000000000000000" pitchFamily="2" charset="2"/>
              <a:buChar char="Ø"/>
            </a:pPr>
            <a:r>
              <a:rPr lang="en-US" sz="1400" dirty="0">
                <a:latin typeface="Times New Roman" panose="02020603050405020304" pitchFamily="18" charset="0"/>
                <a:cs typeface="Times New Roman" panose="02020603050405020304" pitchFamily="18" charset="0"/>
              </a:rPr>
              <a:t>Жалпы білім беретін  пәндер бойынша республикалық ғылыми жобалар конкурсы, </a:t>
            </a:r>
          </a:p>
          <a:p>
            <a:pPr>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аудандық кезең ІІ орын, </a:t>
            </a:r>
          </a:p>
          <a:p>
            <a:pPr>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облыстық кезең ІІІ орын</a:t>
            </a:r>
          </a:p>
          <a:p>
            <a:pPr>
              <a:buFont typeface="Wingdings" panose="05000000000000000000" pitchFamily="2" charset="2"/>
              <a:buChar char="Ø"/>
            </a:pPr>
            <a:r>
              <a:rPr lang="en-US" sz="1400" dirty="0">
                <a:latin typeface="Times New Roman" panose="02020603050405020304" pitchFamily="18" charset="0"/>
                <a:cs typeface="Times New Roman" panose="02020603050405020304" pitchFamily="18" charset="0"/>
              </a:rPr>
              <a:t>Республикалық “Педагогикалық идеялар панорамасы” байқауының облыстық кезеңі ІІІ орын</a:t>
            </a:r>
            <a:endParaRPr lang="ru-RU" sz="1400" dirty="0">
              <a:latin typeface="Times New Roman" panose="02020603050405020304" pitchFamily="18" charset="0"/>
              <a:cs typeface="Times New Roman" panose="02020603050405020304" pitchFamily="18" charset="0"/>
            </a:endParaRPr>
          </a:p>
        </p:txBody>
      </p:sp>
      <p:sp>
        <p:nvSpPr>
          <p:cNvPr id="17" name="TextBox 16"/>
          <p:cNvSpPr txBox="1"/>
          <p:nvPr/>
        </p:nvSpPr>
        <p:spPr>
          <a:xfrm>
            <a:off x="4355976" y="2492896"/>
            <a:ext cx="2160240" cy="3539430"/>
          </a:xfrm>
          <a:prstGeom prst="rect">
            <a:avLst/>
          </a:prstGeom>
          <a:solidFill>
            <a:schemeClr val="accent2">
              <a:lumMod val="40000"/>
              <a:lumOff val="6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a:buFont typeface="Wingdings" panose="05000000000000000000" pitchFamily="2" charset="2"/>
              <a:buChar char="Ø"/>
            </a:pPr>
            <a:r>
              <a:rPr lang="en-US" sz="1600" dirty="0">
                <a:latin typeface="Times New Roman" panose="02020603050405020304" pitchFamily="18" charset="0"/>
                <a:cs typeface="Times New Roman" panose="02020603050405020304" pitchFamily="18" charset="0"/>
              </a:rPr>
              <a:t>Республикалық “Зерде” ғылыми жобалар конкурсы, аудандық кезең ІІ орын, </a:t>
            </a:r>
          </a:p>
          <a:p>
            <a:pPr>
              <a:buFont typeface="Wingdings" panose="05000000000000000000" pitchFamily="2" charset="2"/>
              <a:buChar char="Ø"/>
            </a:pPr>
            <a:r>
              <a:rPr lang="en-US" sz="1600" dirty="0">
                <a:latin typeface="Times New Roman" panose="02020603050405020304" pitchFamily="18" charset="0"/>
                <a:cs typeface="Times New Roman" panose="02020603050405020304" pitchFamily="18" charset="0"/>
              </a:rPr>
              <a:t>Жалпы білім беретін  пәндер бойынша республикалық ғылыми жобалар конкурсы, </a:t>
            </a:r>
          </a:p>
          <a:p>
            <a:pPr>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аудандық кезең ІІ орын, </a:t>
            </a:r>
          </a:p>
          <a:p>
            <a:pPr>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облыстық кезең І орын</a:t>
            </a:r>
          </a:p>
        </p:txBody>
      </p:sp>
      <p:sp>
        <p:nvSpPr>
          <p:cNvPr id="19" name="TextBox 18"/>
          <p:cNvSpPr txBox="1"/>
          <p:nvPr/>
        </p:nvSpPr>
        <p:spPr>
          <a:xfrm>
            <a:off x="6516216" y="2492896"/>
            <a:ext cx="2160240" cy="3539430"/>
          </a:xfrm>
          <a:prstGeom prst="rect">
            <a:avLst/>
          </a:prstGeom>
          <a:solidFill>
            <a:schemeClr val="accent2">
              <a:lumMod val="40000"/>
              <a:lumOff val="6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a:buFont typeface="Wingdings" panose="05000000000000000000" pitchFamily="2" charset="2"/>
              <a:buChar char="Ø"/>
            </a:pPr>
            <a:r>
              <a:rPr lang="en-US" sz="1600" dirty="0">
                <a:latin typeface="Times New Roman" panose="02020603050405020304" pitchFamily="18" charset="0"/>
                <a:cs typeface="Times New Roman" panose="02020603050405020304" pitchFamily="18" charset="0"/>
              </a:rPr>
              <a:t>Республикалық “Зерде” ғылыми жобалар конкурсы, аудандық кезең ІІІ орын, </a:t>
            </a:r>
          </a:p>
          <a:p>
            <a:pPr>
              <a:buFont typeface="Wingdings" panose="05000000000000000000" pitchFamily="2" charset="2"/>
              <a:buChar char="Ø"/>
            </a:pPr>
            <a:r>
              <a:rPr lang="en-US" sz="1600" dirty="0">
                <a:latin typeface="Times New Roman" panose="02020603050405020304" pitchFamily="18" charset="0"/>
                <a:cs typeface="Times New Roman" panose="02020603050405020304" pitchFamily="18" charset="0"/>
              </a:rPr>
              <a:t>Жалпы білім беретін  пәндер бойынша республикалық ғылыми жобалар конкурсы, </a:t>
            </a:r>
          </a:p>
          <a:p>
            <a:pPr>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аудандық кезең  IV орын, </a:t>
            </a:r>
          </a:p>
          <a:p>
            <a:pPr>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аудандық кезең  II орын</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Users\Aigul\Desktop\2 фон.jpg"/>
          <p:cNvPicPr>
            <a:picLocks noChangeAspect="1" noChangeArrowheads="1"/>
          </p:cNvPicPr>
          <p:nvPr/>
        </p:nvPicPr>
        <p:blipFill>
          <a:blip r:embed="rId2" cstate="print"/>
          <a:srcRect/>
          <a:stretch>
            <a:fillRect/>
          </a:stretch>
        </p:blipFill>
        <p:spPr bwMode="auto">
          <a:xfrm rot="5400000">
            <a:off x="1154114" y="-1160463"/>
            <a:ext cx="6864350" cy="9172575"/>
          </a:xfrm>
          <a:prstGeom prst="rect">
            <a:avLst/>
          </a:prstGeom>
          <a:noFill/>
          <a:ln w="9525">
            <a:noFill/>
            <a:miter lim="800000"/>
            <a:headEnd/>
            <a:tailEnd/>
          </a:ln>
        </p:spPr>
      </p:pic>
      <p:sp>
        <p:nvSpPr>
          <p:cNvPr id="2" name="Заголовок 1"/>
          <p:cNvSpPr>
            <a:spLocks noGrp="1"/>
          </p:cNvSpPr>
          <p:nvPr>
            <p:ph type="title"/>
          </p:nvPr>
        </p:nvSpPr>
        <p:spPr>
          <a:xfrm>
            <a:off x="214282" y="1357298"/>
            <a:ext cx="4071934" cy="857248"/>
          </a:xfrm>
        </p:spPr>
        <p:txBody>
          <a:bodyPr>
            <a:noAutofit/>
          </a:bodyPr>
          <a:lstStyle/>
          <a:p>
            <a:r>
              <a:rPr lang="en-US" sz="2000" dirty="0">
                <a:latin typeface="Times New Roman" panose="02020603050405020304" pitchFamily="18" charset="0"/>
                <a:cs typeface="Times New Roman" panose="02020603050405020304" pitchFamily="18" charset="0"/>
              </a:rPr>
              <a:t>Өтес орта мектебі жылыжайы</a:t>
            </a: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Жылыжайдағы сабақтар</a:t>
            </a: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Облыстық іс-тәжірибесі мектептерге таратылды.</a:t>
            </a:r>
            <a:endParaRPr lang="ru-RU" sz="2000" dirty="0">
              <a:latin typeface="Times New Roman" panose="02020603050405020304" pitchFamily="18" charset="0"/>
              <a:cs typeface="Times New Roman" panose="02020603050405020304" pitchFamily="18" charset="0"/>
            </a:endParaRPr>
          </a:p>
        </p:txBody>
      </p:sp>
      <p:pic>
        <p:nvPicPr>
          <p:cNvPr id="1026" name="Picture 2" descr="D:\2017\стендайли\9жанга жайлы жылыжай (2).jpg"/>
          <p:cNvPicPr>
            <a:picLocks noGrp="1" noChangeAspect="1" noChangeArrowheads="1"/>
          </p:cNvPicPr>
          <p:nvPr>
            <p:ph idx="1"/>
          </p:nvPr>
        </p:nvPicPr>
        <p:blipFill>
          <a:blip r:embed="rId3" cstate="print"/>
          <a:srcRect/>
          <a:stretch>
            <a:fillRect/>
          </a:stretch>
        </p:blipFill>
        <p:spPr bwMode="auto">
          <a:xfrm>
            <a:off x="4929190" y="1000108"/>
            <a:ext cx="3572404" cy="2679303"/>
          </a:xfrm>
          <a:prstGeom prst="rect">
            <a:avLst/>
          </a:prstGeom>
          <a:ln>
            <a:noFill/>
          </a:ln>
          <a:effectLst>
            <a:softEdge rad="112500"/>
          </a:effectLst>
        </p:spPr>
      </p:pic>
      <p:pic>
        <p:nvPicPr>
          <p:cNvPr id="6" name="Picture 2" descr="D:\2017\мой доку\Фото16-17\сурет айнур фото\20161003_114138.jpg"/>
          <p:cNvPicPr>
            <a:picLocks noChangeAspect="1" noChangeArrowheads="1"/>
          </p:cNvPicPr>
          <p:nvPr/>
        </p:nvPicPr>
        <p:blipFill>
          <a:blip r:embed="rId4" cstate="print"/>
          <a:srcRect/>
          <a:stretch>
            <a:fillRect/>
          </a:stretch>
        </p:blipFill>
        <p:spPr bwMode="auto">
          <a:xfrm>
            <a:off x="500034" y="3143248"/>
            <a:ext cx="4357718" cy="3360558"/>
          </a:xfrm>
          <a:prstGeom prst="rect">
            <a:avLst/>
          </a:prstGeom>
          <a:ln>
            <a:noFill/>
          </a:ln>
          <a:effectLst>
            <a:softEdge rad="112500"/>
          </a:effectLst>
        </p:spPr>
      </p:pic>
      <p:sp>
        <p:nvSpPr>
          <p:cNvPr id="7" name="Заголовок 1"/>
          <p:cNvSpPr txBox="1"/>
          <p:nvPr/>
        </p:nvSpPr>
        <p:spPr>
          <a:xfrm>
            <a:off x="4886324" y="4143380"/>
            <a:ext cx="4257676" cy="11430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j-ea"/>
                <a:cs typeface="Times New Roman" panose="02020603050405020304" pitchFamily="18" charset="0"/>
              </a:rPr>
              <a:t>2020 жыл</a:t>
            </a:r>
          </a:p>
          <a:p>
            <a:pPr marL="0" marR="0" lvl="0" indent="0" algn="ctr" defTabSz="914400" rtl="0" eaLnBrk="1" fontAlgn="auto" latinLnBrk="0" hangingPunct="1">
              <a:lnSpc>
                <a:spcPct val="100000"/>
              </a:lnSpc>
              <a:spcBef>
                <a:spcPct val="0"/>
              </a:spcBef>
              <a:spcAft>
                <a:spcPts val="0"/>
              </a:spcAft>
              <a:buClrTx/>
              <a:buSzTx/>
              <a:buFontTx/>
              <a:buNone/>
              <a:defRPr/>
            </a:pP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j-ea"/>
                <a:cs typeface="Times New Roman" panose="02020603050405020304" pitchFamily="18" charset="0"/>
              </a:rPr>
              <a:t>Облыстық </a:t>
            </a:r>
          </a:p>
          <a:p>
            <a:pPr marL="0" marR="0" lvl="0" indent="0" algn="ctr" defTabSz="914400" rtl="0" eaLnBrk="1" fontAlgn="auto" latinLnBrk="0" hangingPunct="1">
              <a:lnSpc>
                <a:spcPct val="100000"/>
              </a:lnSpc>
              <a:spcBef>
                <a:spcPct val="0"/>
              </a:spcBef>
              <a:spcAft>
                <a:spcPts val="0"/>
              </a:spcAft>
              <a:buClrTx/>
              <a:buSzTx/>
              <a:buFontTx/>
              <a:buNone/>
              <a:defRPr/>
            </a:pP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j-ea"/>
                <a:cs typeface="Times New Roman" panose="02020603050405020304" pitchFamily="18" charset="0"/>
              </a:rPr>
              <a:t>“Табиғатпен үндес мектеп” ІІІ орын </a:t>
            </a:r>
          </a:p>
          <a:p>
            <a:pPr marL="0" marR="0" lvl="0" indent="0" algn="ctr" defTabSz="914400" rtl="0" eaLnBrk="1" fontAlgn="auto" latinLnBrk="0" hangingPunct="1">
              <a:lnSpc>
                <a:spcPct val="100000"/>
              </a:lnSpc>
              <a:spcBef>
                <a:spcPct val="0"/>
              </a:spcBef>
              <a:spcAft>
                <a:spcPts val="0"/>
              </a:spcAft>
              <a:buClrTx/>
              <a:buSzTx/>
              <a:buFontTx/>
              <a:buNone/>
              <a:defRPr/>
            </a:pPr>
            <a:r>
              <a:rPr lang="en-US" sz="2800" dirty="0">
                <a:latin typeface="Times New Roman" panose="02020603050405020304" pitchFamily="18" charset="0"/>
                <a:ea typeface="+mj-ea"/>
                <a:cs typeface="Times New Roman" panose="02020603050405020304" pitchFamily="18" charset="0"/>
              </a:rPr>
              <a:t>200 000 сыйақы иегері</a:t>
            </a:r>
            <a:endParaRPr kumimoji="0" lang="ru-RU" sz="2800" b="0" i="0" u="none" strike="noStrike" kern="1200" cap="none" spc="0" normalizeH="0" baseline="0" noProof="0" dirty="0">
              <a:ln>
                <a:noFill/>
              </a:ln>
              <a:solidFill>
                <a:schemeClr val="tx1"/>
              </a:solidFill>
              <a:effectLst/>
              <a:uLnTx/>
              <a:uFillTx/>
              <a:latin typeface="Times New Roman" panose="02020603050405020304" pitchFamily="18" charset="0"/>
              <a:ea typeface="+mj-ea"/>
              <a:cs typeface="Times New Roman" panose="02020603050405020304" pitchFamily="18" charset="0"/>
            </a:endParaRPr>
          </a:p>
        </p:txBody>
      </p:sp>
      <p:sp>
        <p:nvSpPr>
          <p:cNvPr id="9" name="Прямоугольник 8"/>
          <p:cNvSpPr/>
          <p:nvPr/>
        </p:nvSpPr>
        <p:spPr>
          <a:xfrm>
            <a:off x="1785918" y="357166"/>
            <a:ext cx="5715040" cy="646331"/>
          </a:xfrm>
          <a:prstGeom prst="rect">
            <a:avLst/>
          </a:prstGeom>
        </p:spPr>
        <p:txBody>
          <a:bodyPr wrap="square">
            <a:spAutoFit/>
          </a:bodyPr>
          <a:lstStyle/>
          <a:p>
            <a:pPr lvl="0" algn="ctr">
              <a:spcBef>
                <a:spcPct val="0"/>
              </a:spcBef>
              <a:defRPr/>
            </a:pPr>
            <a:r>
              <a:rPr lang="en-US" b="1" dirty="0">
                <a:solidFill>
                  <a:srgbClr val="002060"/>
                </a:solidFill>
                <a:latin typeface="Times New Roman" panose="02020603050405020304" pitchFamily="18" charset="0"/>
                <a:cs typeface="Times New Roman" panose="02020603050405020304" pitchFamily="18" charset="0"/>
              </a:rPr>
              <a:t>ОЗЫҚ     ПЕДАГОГИКАЛЫҚ  ТӘЖІРИБЕ    ЕНГІЗУ</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C:\Users\Aigul\Desktop\2 фон.jpg"/>
          <p:cNvPicPr>
            <a:picLocks noChangeAspect="1" noChangeArrowheads="1"/>
          </p:cNvPicPr>
          <p:nvPr/>
        </p:nvPicPr>
        <p:blipFill>
          <a:blip r:embed="rId2" cstate="print"/>
          <a:srcRect/>
          <a:stretch>
            <a:fillRect/>
          </a:stretch>
        </p:blipFill>
        <p:spPr bwMode="auto">
          <a:xfrm rot="5400000">
            <a:off x="1154114" y="-1154112"/>
            <a:ext cx="6864350" cy="9172575"/>
          </a:xfrm>
          <a:prstGeom prst="rect">
            <a:avLst/>
          </a:prstGeom>
          <a:noFill/>
          <a:ln w="9525">
            <a:noFill/>
            <a:miter lim="800000"/>
            <a:headEnd/>
            <a:tailEnd/>
          </a:ln>
        </p:spPr>
      </p:pic>
      <p:sp>
        <p:nvSpPr>
          <p:cNvPr id="2" name="Прямоугольник 1"/>
          <p:cNvSpPr/>
          <p:nvPr/>
        </p:nvSpPr>
        <p:spPr>
          <a:xfrm>
            <a:off x="1785918" y="357166"/>
            <a:ext cx="6429420" cy="923330"/>
          </a:xfrm>
          <a:prstGeom prst="rect">
            <a:avLst/>
          </a:prstGeom>
        </p:spPr>
        <p:txBody>
          <a:bodyPr wrap="square">
            <a:spAutoFit/>
          </a:bodyPr>
          <a:lstStyle/>
          <a:p>
            <a:pPr lvl="0" algn="ctr">
              <a:spcBef>
                <a:spcPct val="0"/>
              </a:spcBef>
              <a:defRPr/>
            </a:pPr>
            <a:r>
              <a:rPr lang="en-US" b="1" dirty="0">
                <a:solidFill>
                  <a:srgbClr val="002060"/>
                </a:solidFill>
                <a:latin typeface="Times New Roman" panose="02020603050405020304" pitchFamily="18" charset="0"/>
                <a:cs typeface="Times New Roman" panose="02020603050405020304" pitchFamily="18" charset="0"/>
              </a:rPr>
              <a:t>ОЗЫҚ     ПЕДАГОГИКАЛЫҚ  ТӘЖІРИБЕ    ЕНГІЗУ</a:t>
            </a:r>
          </a:p>
          <a:p>
            <a:pPr lvl="0" algn="ctr">
              <a:spcBef>
                <a:spcPct val="0"/>
              </a:spcBef>
              <a:defRPr/>
            </a:pPr>
            <a:endParaRPr lang="en-US" b="1" dirty="0">
              <a:solidFill>
                <a:srgbClr val="002060"/>
              </a:solidFill>
              <a:latin typeface="Times New Roman" panose="02020603050405020304" pitchFamily="18" charset="0"/>
              <a:cs typeface="Times New Roman" panose="02020603050405020304" pitchFamily="18" charset="0"/>
            </a:endParaRPr>
          </a:p>
          <a:p>
            <a:pPr lvl="0" algn="ctr">
              <a:spcBef>
                <a:spcPct val="0"/>
              </a:spcBef>
              <a:defRPr/>
            </a:pPr>
            <a:r>
              <a:rPr lang="en-US" b="1" dirty="0">
                <a:solidFill>
                  <a:srgbClr val="002060"/>
                </a:solidFill>
                <a:latin typeface="Times New Roman" panose="02020603050405020304" pitchFamily="18" charset="0"/>
                <a:cs typeface="Times New Roman" panose="02020603050405020304" pitchFamily="18" charset="0"/>
              </a:rPr>
              <a:t>Мектеп жылыжайы республикалық газетке жарияланды</a:t>
            </a:r>
          </a:p>
        </p:txBody>
      </p:sp>
      <p:sp>
        <p:nvSpPr>
          <p:cNvPr id="3" name="Заголовок 1"/>
          <p:cNvSpPr txBox="1"/>
          <p:nvPr/>
        </p:nvSpPr>
        <p:spPr>
          <a:xfrm>
            <a:off x="214282" y="1357298"/>
            <a:ext cx="4071934" cy="857248"/>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j-ea"/>
                <a:cs typeface="Times New Roman" panose="02020603050405020304" pitchFamily="18" charset="0"/>
              </a:rPr>
              <a:t>Өтес</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j-ea"/>
                <a:cs typeface="Times New Roman" panose="02020603050405020304" pitchFamily="18" charset="0"/>
              </a:rPr>
              <a:t> мектебі жылыжайы</a:t>
            </a:r>
            <a:b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j-ea"/>
                <a:cs typeface="Times New Roman" panose="02020603050405020304" pitchFamily="18" charset="0"/>
              </a:rPr>
            </a:b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j-ea"/>
                <a:cs typeface="Times New Roman" panose="02020603050405020304" pitchFamily="18" charset="0"/>
              </a:rPr>
              <a:t>Жылыжайдағы сабақтар</a:t>
            </a:r>
            <a:b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j-ea"/>
                <a:cs typeface="Times New Roman" panose="02020603050405020304" pitchFamily="18" charset="0"/>
              </a:rPr>
            </a:b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j-ea"/>
                <a:cs typeface="Times New Roman" panose="02020603050405020304" pitchFamily="18" charset="0"/>
              </a:rPr>
              <a:t>Облыстық іс-тәжірибесі мектептерге таратылды.</a:t>
            </a:r>
            <a:endParaRPr kumimoji="0" lang="ru-RU" sz="2000" b="0" i="0" u="none" strike="noStrike" kern="1200" cap="none" spc="0" normalizeH="0" baseline="0" noProof="0" dirty="0">
              <a:ln>
                <a:noFill/>
              </a:ln>
              <a:solidFill>
                <a:schemeClr val="tx1"/>
              </a:solidFill>
              <a:effectLst/>
              <a:uLnTx/>
              <a:uFillTx/>
              <a:latin typeface="Times New Roman" panose="02020603050405020304" pitchFamily="18" charset="0"/>
              <a:ea typeface="+mj-ea"/>
              <a:cs typeface="Times New Roman" panose="02020603050405020304" pitchFamily="18" charset="0"/>
            </a:endParaRPr>
          </a:p>
        </p:txBody>
      </p:sp>
      <p:pic>
        <p:nvPicPr>
          <p:cNvPr id="4" name="Picture 2" descr="C:\Users\гулсим\Documents\Panasonic\MFS\Scan\20190504_194949.jpg"/>
          <p:cNvPicPr>
            <a:picLocks noChangeAspect="1" noChangeArrowheads="1"/>
          </p:cNvPicPr>
          <p:nvPr/>
        </p:nvPicPr>
        <p:blipFill>
          <a:blip r:embed="rId3" cstate="print"/>
          <a:srcRect l="42379" t="3573" r="8013" b="6279"/>
          <a:stretch>
            <a:fillRect/>
          </a:stretch>
        </p:blipFill>
        <p:spPr bwMode="auto">
          <a:xfrm rot="5400000">
            <a:off x="1673090" y="1613002"/>
            <a:ext cx="2797423" cy="5286412"/>
          </a:xfrm>
          <a:prstGeom prst="rect">
            <a:avLst/>
          </a:prstGeom>
          <a:noFill/>
        </p:spPr>
      </p:pic>
      <p:pic>
        <p:nvPicPr>
          <p:cNvPr id="5" name="Picture 8" descr="C:\Users\гулсим\Desktop\А 5 октябр2018\уатсап\IMG-20180516-WA0066.jpg"/>
          <p:cNvPicPr>
            <a:picLocks noChangeAspect="1" noChangeArrowheads="1"/>
          </p:cNvPicPr>
          <p:nvPr/>
        </p:nvPicPr>
        <p:blipFill>
          <a:blip r:embed="rId4" cstate="print"/>
          <a:srcRect t="5639" b="54909"/>
          <a:stretch>
            <a:fillRect/>
          </a:stretch>
        </p:blipFill>
        <p:spPr bwMode="auto">
          <a:xfrm rot="16200000">
            <a:off x="4602151" y="2541593"/>
            <a:ext cx="4919226" cy="2979264"/>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 descr="C:\Users\Aigul\Desktop\2 фон.jpg"/>
          <p:cNvPicPr>
            <a:picLocks noChangeAspect="1" noChangeArrowheads="1"/>
          </p:cNvPicPr>
          <p:nvPr/>
        </p:nvPicPr>
        <p:blipFill>
          <a:blip r:embed="rId2" cstate="print"/>
          <a:srcRect/>
          <a:stretch>
            <a:fillRect/>
          </a:stretch>
        </p:blipFill>
        <p:spPr bwMode="auto">
          <a:xfrm rot="5400000">
            <a:off x="1154114" y="-1154112"/>
            <a:ext cx="6864350" cy="9172575"/>
          </a:xfrm>
          <a:prstGeom prst="rect">
            <a:avLst/>
          </a:prstGeom>
          <a:noFill/>
          <a:ln w="9525">
            <a:noFill/>
            <a:miter lim="800000"/>
            <a:headEnd/>
            <a:tailEnd/>
          </a:ln>
        </p:spPr>
      </p:pic>
      <p:grpSp>
        <p:nvGrpSpPr>
          <p:cNvPr id="2" name="Group 74"/>
          <p:cNvGrpSpPr/>
          <p:nvPr/>
        </p:nvGrpSpPr>
        <p:grpSpPr bwMode="auto">
          <a:xfrm>
            <a:off x="714348" y="1357298"/>
            <a:ext cx="8215637" cy="4964126"/>
            <a:chOff x="127" y="224"/>
            <a:chExt cx="5967" cy="3841"/>
          </a:xfrm>
        </p:grpSpPr>
        <p:sp>
          <p:nvSpPr>
            <p:cNvPr id="17411" name="Oval 17"/>
            <p:cNvSpPr>
              <a:spLocks noChangeArrowheads="1"/>
            </p:cNvSpPr>
            <p:nvPr/>
          </p:nvSpPr>
          <p:spPr bwMode="auto">
            <a:xfrm>
              <a:off x="213" y="227"/>
              <a:ext cx="1294" cy="681"/>
            </a:xfrm>
            <a:prstGeom prst="ellipse">
              <a:avLst/>
            </a:prstGeom>
            <a:solidFill>
              <a:schemeClr val="accent5">
                <a:lumMod val="20000"/>
                <a:lumOff val="80000"/>
              </a:schemeClr>
            </a:solidFill>
            <a:ln w="9525">
              <a:solidFill>
                <a:schemeClr val="tx1"/>
              </a:solidFill>
              <a:round/>
            </a:ln>
          </p:spPr>
          <p:txBody>
            <a:bodyPr wrap="none" anchor="ctr"/>
            <a:lstStyle/>
            <a:p>
              <a:pPr eaLnBrk="1" hangingPunct="1">
                <a:defRPr/>
              </a:pPr>
              <a:endParaRPr lang="ru-RU"/>
            </a:p>
          </p:txBody>
        </p:sp>
        <p:sp>
          <p:nvSpPr>
            <p:cNvPr id="4102" name="Rectangle 23"/>
            <p:cNvSpPr>
              <a:spLocks noChangeArrowheads="1"/>
            </p:cNvSpPr>
            <p:nvPr/>
          </p:nvSpPr>
          <p:spPr bwMode="auto">
            <a:xfrm>
              <a:off x="231" y="1246"/>
              <a:ext cx="1177" cy="415"/>
            </a:xfrm>
            <a:prstGeom prst="rect">
              <a:avLst/>
            </a:prstGeom>
            <a:solidFill>
              <a:srgbClr val="FFFF99"/>
            </a:solidFill>
            <a:ln w="9525">
              <a:solidFill>
                <a:schemeClr val="tx1"/>
              </a:solidFill>
              <a:miter lim="800000"/>
            </a:ln>
          </p:spPr>
          <p:txBody>
            <a:bodyPr wrap="none" anchor="ctr"/>
            <a:lstStyle/>
            <a:p>
              <a:pPr algn="ctr" eaLnBrk="1" hangingPunct="1"/>
              <a:r>
                <a:rPr lang="ru-RU" altLang="ru-RU" sz="1400" b="1" dirty="0" err="1">
                  <a:solidFill>
                    <a:srgbClr val="000000"/>
                  </a:solidFill>
                  <a:latin typeface="Arial" panose="020B0604020202020204" pitchFamily="34" charset="0"/>
                </a:rPr>
                <a:t>Ата-аналармен</a:t>
              </a:r>
              <a:endParaRPr lang="ru-RU" altLang="ru-RU" sz="1400" b="1" dirty="0">
                <a:solidFill>
                  <a:srgbClr val="000000"/>
                </a:solidFill>
                <a:latin typeface="Arial" panose="020B0604020202020204" pitchFamily="34" charset="0"/>
              </a:endParaRPr>
            </a:p>
            <a:p>
              <a:pPr algn="ctr" eaLnBrk="1" hangingPunct="1"/>
              <a:r>
                <a:rPr lang="ru-RU" altLang="ru-RU" sz="1400" b="1" dirty="0">
                  <a:solidFill>
                    <a:srgbClr val="000000"/>
                  </a:solidFill>
                  <a:latin typeface="Arial" panose="020B0604020202020204" pitchFamily="34" charset="0"/>
                </a:rPr>
                <a:t> </a:t>
              </a:r>
              <a:r>
                <a:rPr lang="ru-RU" altLang="ru-RU" sz="1400" b="1" dirty="0" err="1">
                  <a:solidFill>
                    <a:srgbClr val="000000"/>
                  </a:solidFill>
                  <a:latin typeface="Arial" panose="020B0604020202020204" pitchFamily="34" charset="0"/>
                </a:rPr>
                <a:t>ақпараттық жұмыс</a:t>
              </a:r>
              <a:endParaRPr lang="ru-RU" altLang="ru-RU" sz="1400" b="1" dirty="0">
                <a:solidFill>
                  <a:srgbClr val="000000"/>
                </a:solidFill>
                <a:latin typeface="Arial" panose="020B0604020202020204" pitchFamily="34" charset="0"/>
              </a:endParaRPr>
            </a:p>
          </p:txBody>
        </p:sp>
        <p:sp>
          <p:nvSpPr>
            <p:cNvPr id="4103" name="Line 25"/>
            <p:cNvSpPr>
              <a:spLocks noChangeShapeType="1"/>
            </p:cNvSpPr>
            <p:nvPr/>
          </p:nvSpPr>
          <p:spPr bwMode="auto">
            <a:xfrm flipV="1">
              <a:off x="884" y="935"/>
              <a:ext cx="0" cy="272"/>
            </a:xfrm>
            <a:prstGeom prst="line">
              <a:avLst/>
            </a:prstGeom>
            <a:noFill/>
            <a:ln w="57150">
              <a:solidFill>
                <a:schemeClr val="accent1"/>
              </a:solidFill>
              <a:round/>
              <a:tailEnd type="triangle" w="med" len="med"/>
            </a:ln>
          </p:spPr>
          <p:txBody>
            <a:bodyPr/>
            <a:lstStyle/>
            <a:p>
              <a:endParaRPr lang="ru-RU"/>
            </a:p>
          </p:txBody>
        </p:sp>
        <p:sp>
          <p:nvSpPr>
            <p:cNvPr id="17414" name="Oval 28"/>
            <p:cNvSpPr>
              <a:spLocks noChangeArrowheads="1"/>
            </p:cNvSpPr>
            <p:nvPr/>
          </p:nvSpPr>
          <p:spPr bwMode="auto">
            <a:xfrm>
              <a:off x="4264" y="224"/>
              <a:ext cx="1293" cy="681"/>
            </a:xfrm>
            <a:prstGeom prst="ellipse">
              <a:avLst/>
            </a:prstGeom>
            <a:solidFill>
              <a:schemeClr val="accent5">
                <a:lumMod val="20000"/>
                <a:lumOff val="80000"/>
              </a:schemeClr>
            </a:solidFill>
            <a:ln w="9525">
              <a:solidFill>
                <a:schemeClr val="tx1"/>
              </a:solidFill>
              <a:round/>
            </a:ln>
          </p:spPr>
          <p:txBody>
            <a:bodyPr wrap="none" anchor="ctr"/>
            <a:lstStyle/>
            <a:p>
              <a:pPr eaLnBrk="1" hangingPunct="1">
                <a:defRPr/>
              </a:pPr>
              <a:endParaRPr lang="ru-RU"/>
            </a:p>
          </p:txBody>
        </p:sp>
        <p:sp>
          <p:nvSpPr>
            <p:cNvPr id="4105" name="Text Box 29"/>
            <p:cNvSpPr txBox="1">
              <a:spLocks noChangeArrowheads="1"/>
            </p:cNvSpPr>
            <p:nvPr/>
          </p:nvSpPr>
          <p:spPr bwMode="auto">
            <a:xfrm>
              <a:off x="4150" y="284"/>
              <a:ext cx="1632" cy="659"/>
            </a:xfrm>
            <a:prstGeom prst="rect">
              <a:avLst/>
            </a:prstGeom>
            <a:noFill/>
            <a:ln w="9525">
              <a:noFill/>
              <a:miter lim="800000"/>
            </a:ln>
          </p:spPr>
          <p:txBody>
            <a:bodyPr wrap="square">
              <a:spAutoFit/>
            </a:bodyPr>
            <a:lstStyle/>
            <a:p>
              <a:pPr algn="ctr" eaLnBrk="1" hangingPunct="1">
                <a:spcBef>
                  <a:spcPct val="50000"/>
                </a:spcBef>
              </a:pPr>
              <a:r>
                <a:rPr lang="ru-RU" altLang="ru-RU" sz="1200" b="1" dirty="0" err="1">
                  <a:solidFill>
                    <a:srgbClr val="000000"/>
                  </a:solidFill>
                  <a:latin typeface="Times New Roman" panose="02020603050405020304" pitchFamily="18" charset="0"/>
                  <a:cs typeface="Times New Roman" panose="02020603050405020304" pitchFamily="18" charset="0"/>
                </a:rPr>
                <a:t>Өзінің</a:t>
              </a:r>
              <a:r>
                <a:rPr lang="ru-RU" altLang="ru-RU" sz="1200" b="1" dirty="0">
                  <a:solidFill>
                    <a:srgbClr val="000000"/>
                  </a:solidFill>
                  <a:latin typeface="Times New Roman" panose="02020603050405020304" pitchFamily="18" charset="0"/>
                  <a:cs typeface="Times New Roman" panose="02020603050405020304" pitchFamily="18" charset="0"/>
                </a:rPr>
                <a:t> </a:t>
              </a:r>
            </a:p>
            <a:p>
              <a:pPr algn="ctr" eaLnBrk="1" hangingPunct="1">
                <a:spcBef>
                  <a:spcPct val="50000"/>
                </a:spcBef>
              </a:pPr>
              <a:r>
                <a:rPr lang="ru-RU" altLang="ru-RU" sz="1200" b="1" dirty="0" err="1">
                  <a:solidFill>
                    <a:srgbClr val="000000"/>
                  </a:solidFill>
                  <a:latin typeface="Times New Roman" panose="02020603050405020304" pitchFamily="18" charset="0"/>
                  <a:cs typeface="Times New Roman" panose="02020603050405020304" pitchFamily="18" charset="0"/>
                </a:rPr>
                <a:t>күшті және әлсіз</a:t>
              </a:r>
              <a:endParaRPr lang="ru-RU" altLang="ru-RU" sz="1200" b="1" dirty="0">
                <a:solidFill>
                  <a:srgbClr val="000000"/>
                </a:solidFill>
                <a:latin typeface="Times New Roman" panose="02020603050405020304" pitchFamily="18" charset="0"/>
                <a:cs typeface="Times New Roman" panose="02020603050405020304" pitchFamily="18" charset="0"/>
              </a:endParaRPr>
            </a:p>
            <a:p>
              <a:pPr algn="ctr" eaLnBrk="1" hangingPunct="1">
                <a:spcBef>
                  <a:spcPct val="50000"/>
                </a:spcBef>
              </a:pPr>
              <a:r>
                <a:rPr lang="ru-RU" altLang="ru-RU" sz="1200" b="1" dirty="0">
                  <a:solidFill>
                    <a:srgbClr val="000000"/>
                  </a:solidFill>
                  <a:latin typeface="Times New Roman" panose="02020603050405020304" pitchFamily="18" charset="0"/>
                  <a:cs typeface="Times New Roman" panose="02020603050405020304" pitchFamily="18" charset="0"/>
                </a:rPr>
                <a:t> </a:t>
              </a:r>
              <a:r>
                <a:rPr lang="ru-RU" altLang="ru-RU" sz="1200" b="1" dirty="0" err="1">
                  <a:solidFill>
                    <a:srgbClr val="000000"/>
                  </a:solidFill>
                  <a:latin typeface="Times New Roman" panose="02020603050405020304" pitchFamily="18" charset="0"/>
                  <a:cs typeface="Times New Roman" panose="02020603050405020304" pitchFamily="18" charset="0"/>
                </a:rPr>
                <a:t>жақтарын білу</a:t>
              </a:r>
              <a:endParaRPr lang="ru-RU" altLang="ru-RU" sz="1200" b="1" dirty="0">
                <a:solidFill>
                  <a:srgbClr val="000000"/>
                </a:solidFill>
                <a:latin typeface="Times New Roman" panose="02020603050405020304" pitchFamily="18" charset="0"/>
                <a:cs typeface="Times New Roman" panose="02020603050405020304" pitchFamily="18" charset="0"/>
              </a:endParaRPr>
            </a:p>
          </p:txBody>
        </p:sp>
        <p:sp>
          <p:nvSpPr>
            <p:cNvPr id="17416" name="Rectangle 30"/>
            <p:cNvSpPr>
              <a:spLocks noChangeArrowheads="1"/>
            </p:cNvSpPr>
            <p:nvPr/>
          </p:nvSpPr>
          <p:spPr bwMode="auto">
            <a:xfrm>
              <a:off x="4330" y="1164"/>
              <a:ext cx="1764" cy="508"/>
            </a:xfrm>
            <a:prstGeom prst="rect">
              <a:avLst/>
            </a:prstGeom>
            <a:solidFill>
              <a:schemeClr val="accent5">
                <a:lumMod val="40000"/>
                <a:lumOff val="60000"/>
              </a:schemeClr>
            </a:solidFill>
            <a:ln w="9525">
              <a:solidFill>
                <a:schemeClr val="tx1"/>
              </a:solidFill>
              <a:miter lim="800000"/>
            </a:ln>
          </p:spPr>
          <p:txBody>
            <a:bodyPr wrap="none" anchor="ctr"/>
            <a:lstStyle/>
            <a:p>
              <a:pPr algn="ctr" eaLnBrk="1" hangingPunct="1">
                <a:defRPr/>
              </a:pPr>
              <a:r>
                <a:rPr lang="ru-RU" sz="1400" b="1" dirty="0" err="1">
                  <a:solidFill>
                    <a:srgbClr val="000000"/>
                  </a:solidFill>
                  <a:latin typeface="Arial" panose="020B0604020202020204" pitchFamily="34" charset="0"/>
                </a:rPr>
                <a:t>Кездесулер</a:t>
              </a:r>
              <a:r>
                <a:rPr lang="ru-RU" sz="1400" b="1" dirty="0">
                  <a:solidFill>
                    <a:srgbClr val="000000"/>
                  </a:solidFill>
                  <a:latin typeface="Arial" panose="020B0604020202020204" pitchFamily="34" charset="0"/>
                </a:rPr>
                <a:t> </a:t>
              </a:r>
              <a:r>
                <a:rPr lang="ru-RU" sz="1400" b="1" dirty="0" err="1">
                  <a:solidFill>
                    <a:srgbClr val="000000"/>
                  </a:solidFill>
                  <a:latin typeface="Arial" panose="020B0604020202020204" pitchFamily="34" charset="0"/>
                </a:rPr>
                <a:t>ұйымдастыру</a:t>
              </a:r>
              <a:br>
                <a:rPr lang="ru-RU" sz="1400" b="1" dirty="0">
                  <a:solidFill>
                    <a:srgbClr val="000000"/>
                  </a:solidFill>
                  <a:latin typeface="Arial" panose="020B0604020202020204" pitchFamily="34" charset="0"/>
                </a:rPr>
              </a:br>
              <a:r>
                <a:rPr lang="ru-RU" sz="1400" b="1" dirty="0">
                  <a:solidFill>
                    <a:srgbClr val="000000"/>
                  </a:solidFill>
                  <a:latin typeface="Arial" panose="020B0604020202020204" pitchFamily="34" charset="0"/>
                </a:rPr>
                <a:t>«Мен </a:t>
              </a:r>
              <a:r>
                <a:rPr lang="ru-RU" sz="1400" b="1" dirty="0" err="1">
                  <a:solidFill>
                    <a:srgbClr val="000000"/>
                  </a:solidFill>
                  <a:latin typeface="Arial" panose="020B0604020202020204" pitchFamily="34" charset="0"/>
                </a:rPr>
                <a:t>таңдаған</a:t>
              </a:r>
              <a:r>
                <a:rPr lang="ru-RU" sz="1400" b="1" dirty="0">
                  <a:solidFill>
                    <a:srgbClr val="000000"/>
                  </a:solidFill>
                  <a:latin typeface="Arial" panose="020B0604020202020204" pitchFamily="34" charset="0"/>
                </a:rPr>
                <a:t> </a:t>
              </a:r>
            </a:p>
            <a:p>
              <a:pPr algn="ctr" eaLnBrk="1" hangingPunct="1">
                <a:defRPr/>
              </a:pPr>
              <a:r>
                <a:rPr lang="ru-RU" sz="1400" b="1" dirty="0" err="1">
                  <a:solidFill>
                    <a:srgbClr val="000000"/>
                  </a:solidFill>
                  <a:latin typeface="Arial" panose="020B0604020202020204" pitchFamily="34" charset="0"/>
                </a:rPr>
                <a:t>мамандық»</a:t>
              </a:r>
              <a:endParaRPr lang="ru-RU" sz="1400" b="1" dirty="0">
                <a:solidFill>
                  <a:srgbClr val="000000"/>
                </a:solidFill>
                <a:latin typeface="Arial" panose="020B0604020202020204" pitchFamily="34" charset="0"/>
              </a:endParaRPr>
            </a:p>
          </p:txBody>
        </p:sp>
        <p:sp>
          <p:nvSpPr>
            <p:cNvPr id="17417" name="Text Box 32"/>
            <p:cNvSpPr txBox="1">
              <a:spLocks noChangeArrowheads="1"/>
            </p:cNvSpPr>
            <p:nvPr/>
          </p:nvSpPr>
          <p:spPr bwMode="auto">
            <a:xfrm>
              <a:off x="1798" y="314"/>
              <a:ext cx="2222" cy="380"/>
            </a:xfrm>
            <a:prstGeom prst="rect">
              <a:avLst/>
            </a:prstGeom>
            <a:solidFill>
              <a:schemeClr val="tx2">
                <a:lumMod val="40000"/>
                <a:lumOff val="60000"/>
              </a:schemeClr>
            </a:solidFill>
            <a:ln w="57150">
              <a:solidFill>
                <a:schemeClr val="accent1">
                  <a:lumMod val="60000"/>
                  <a:lumOff val="40000"/>
                </a:schemeClr>
              </a:solidFill>
              <a:miter lim="800000"/>
            </a:ln>
          </p:spPr>
          <p:txBody>
            <a:bodyPr>
              <a:spAutoFit/>
            </a:bodyPr>
            <a:lstStyle/>
            <a:p>
              <a:pPr algn="ctr" eaLnBrk="1" hangingPunct="1">
                <a:spcBef>
                  <a:spcPct val="50000"/>
                </a:spcBef>
                <a:defRPr/>
              </a:pPr>
              <a:r>
                <a:rPr lang="ru-RU" sz="1600" b="1" dirty="0" err="1">
                  <a:solidFill>
                    <a:schemeClr val="bg2"/>
                  </a:solidFill>
                  <a:latin typeface="Arial" panose="020B0604020202020204" pitchFamily="34" charset="0"/>
                </a:rPr>
                <a:t>Кәсіби қызмет </a:t>
              </a:r>
              <a:r>
                <a:rPr lang="ru-RU" sz="1600" b="1" dirty="0">
                  <a:solidFill>
                    <a:schemeClr val="bg2"/>
                  </a:solidFill>
                  <a:latin typeface="Arial" panose="020B0604020202020204" pitchFamily="34" charset="0"/>
                </a:rPr>
                <a:t>пен </a:t>
              </a:r>
              <a:r>
                <a:rPr lang="ru-RU" sz="1600" b="1" dirty="0" err="1">
                  <a:solidFill>
                    <a:schemeClr val="bg2"/>
                  </a:solidFill>
                  <a:latin typeface="Arial" panose="020B0604020202020204" pitchFamily="34" charset="0"/>
                </a:rPr>
                <a:t>білім</a:t>
              </a:r>
              <a:r>
                <a:rPr lang="ru-RU" sz="1600" b="1" dirty="0">
                  <a:solidFill>
                    <a:schemeClr val="bg2"/>
                  </a:solidFill>
                  <a:latin typeface="Arial" panose="020B0604020202020204" pitchFamily="34" charset="0"/>
                </a:rPr>
                <a:t> беру </a:t>
              </a:r>
              <a:r>
                <a:rPr lang="ru-RU" sz="1600" b="1" dirty="0" err="1">
                  <a:solidFill>
                    <a:schemeClr val="bg2"/>
                  </a:solidFill>
                  <a:latin typeface="Arial" panose="020B0604020202020204" pitchFamily="34" charset="0"/>
                </a:rPr>
                <a:t>бағытын саналы</a:t>
              </a:r>
              <a:r>
                <a:rPr lang="ru-RU" sz="1600" b="1" dirty="0">
                  <a:solidFill>
                    <a:schemeClr val="bg2"/>
                  </a:solidFill>
                  <a:latin typeface="Arial" panose="020B0604020202020204" pitchFamily="34" charset="0"/>
                </a:rPr>
                <a:t> </a:t>
              </a:r>
              <a:r>
                <a:rPr lang="ru-RU" sz="1600" b="1" dirty="0" err="1">
                  <a:solidFill>
                    <a:schemeClr val="bg2"/>
                  </a:solidFill>
                  <a:latin typeface="Arial" panose="020B0604020202020204" pitchFamily="34" charset="0"/>
                </a:rPr>
                <a:t>таңдау</a:t>
              </a:r>
              <a:endParaRPr lang="ru-RU" sz="1600" b="1" dirty="0">
                <a:solidFill>
                  <a:schemeClr val="bg2"/>
                </a:solidFill>
                <a:latin typeface="Arial" panose="020B0604020202020204" pitchFamily="34" charset="0"/>
              </a:endParaRPr>
            </a:p>
          </p:txBody>
        </p:sp>
        <p:sp>
          <p:nvSpPr>
            <p:cNvPr id="17418" name="Rectangle 33"/>
            <p:cNvSpPr>
              <a:spLocks noChangeArrowheads="1"/>
            </p:cNvSpPr>
            <p:nvPr/>
          </p:nvSpPr>
          <p:spPr bwMode="auto">
            <a:xfrm>
              <a:off x="2056" y="1249"/>
              <a:ext cx="1697" cy="412"/>
            </a:xfrm>
            <a:prstGeom prst="rect">
              <a:avLst/>
            </a:prstGeom>
            <a:solidFill>
              <a:schemeClr val="tx2">
                <a:lumMod val="40000"/>
                <a:lumOff val="60000"/>
              </a:schemeClr>
            </a:solidFill>
            <a:ln w="9525">
              <a:solidFill>
                <a:schemeClr val="tx2">
                  <a:lumMod val="40000"/>
                  <a:lumOff val="60000"/>
                </a:schemeClr>
              </a:solidFill>
              <a:miter lim="800000"/>
            </a:ln>
          </p:spPr>
          <p:txBody>
            <a:bodyPr wrap="none" anchor="ctr"/>
            <a:lstStyle/>
            <a:p>
              <a:pPr algn="ctr" eaLnBrk="1" hangingPunct="1">
                <a:defRPr/>
              </a:pPr>
              <a:r>
                <a:rPr lang="ru-RU" sz="1400" b="1" dirty="0" err="1">
                  <a:solidFill>
                    <a:srgbClr val="000000"/>
                  </a:solidFill>
                  <a:latin typeface="Arial" panose="020B0604020202020204" pitchFamily="34" charset="0"/>
                </a:rPr>
                <a:t>Мамандық таңдау </a:t>
              </a:r>
              <a:br>
                <a:rPr lang="ru-RU" sz="1400" b="1" dirty="0" err="1">
                  <a:solidFill>
                    <a:srgbClr val="000000"/>
                  </a:solidFill>
                  <a:latin typeface="Arial" panose="020B0604020202020204" pitchFamily="34" charset="0"/>
                </a:rPr>
              </a:br>
              <a:r>
                <a:rPr lang="ru-RU" sz="1400" b="1" dirty="0">
                  <a:solidFill>
                    <a:srgbClr val="000000"/>
                  </a:solidFill>
                  <a:latin typeface="Arial" panose="020B0604020202020204" pitchFamily="34" charset="0"/>
                </a:rPr>
                <a:t>9 </a:t>
              </a:r>
              <a:r>
                <a:rPr lang="ru-RU" sz="1400" b="1" dirty="0" err="1">
                  <a:solidFill>
                    <a:srgbClr val="000000"/>
                  </a:solidFill>
                  <a:latin typeface="Arial" panose="020B0604020202020204" pitchFamily="34" charset="0"/>
                </a:rPr>
                <a:t>сынып</a:t>
              </a:r>
              <a:endParaRPr lang="ru-RU" sz="1400" b="1" dirty="0">
                <a:solidFill>
                  <a:srgbClr val="000000"/>
                </a:solidFill>
                <a:latin typeface="Arial" panose="020B0604020202020204" pitchFamily="34" charset="0"/>
              </a:endParaRPr>
            </a:p>
          </p:txBody>
        </p:sp>
        <p:sp>
          <p:nvSpPr>
            <p:cNvPr id="4109" name="Line 37"/>
            <p:cNvSpPr>
              <a:spLocks noChangeShapeType="1"/>
            </p:cNvSpPr>
            <p:nvPr/>
          </p:nvSpPr>
          <p:spPr bwMode="auto">
            <a:xfrm flipV="1">
              <a:off x="2911" y="1676"/>
              <a:ext cx="0" cy="665"/>
            </a:xfrm>
            <a:prstGeom prst="line">
              <a:avLst/>
            </a:prstGeom>
            <a:noFill/>
            <a:ln w="57150">
              <a:solidFill>
                <a:schemeClr val="accent1"/>
              </a:solidFill>
              <a:round/>
              <a:tailEnd type="triangle" w="med" len="med"/>
            </a:ln>
          </p:spPr>
          <p:txBody>
            <a:bodyPr/>
            <a:lstStyle/>
            <a:p>
              <a:endParaRPr lang="ru-RU"/>
            </a:p>
          </p:txBody>
        </p:sp>
        <p:sp>
          <p:nvSpPr>
            <p:cNvPr id="4110" name="Line 38"/>
            <p:cNvSpPr>
              <a:spLocks noChangeShapeType="1"/>
            </p:cNvSpPr>
            <p:nvPr/>
          </p:nvSpPr>
          <p:spPr bwMode="auto">
            <a:xfrm flipV="1">
              <a:off x="2911" y="2711"/>
              <a:ext cx="0" cy="1009"/>
            </a:xfrm>
            <a:prstGeom prst="line">
              <a:avLst/>
            </a:prstGeom>
            <a:noFill/>
            <a:ln w="57150">
              <a:solidFill>
                <a:schemeClr val="accent1"/>
              </a:solidFill>
              <a:round/>
              <a:tailEnd type="triangle" w="med" len="med"/>
            </a:ln>
          </p:spPr>
          <p:txBody>
            <a:bodyPr/>
            <a:lstStyle/>
            <a:p>
              <a:endParaRPr lang="ru-RU"/>
            </a:p>
          </p:txBody>
        </p:sp>
        <p:sp>
          <p:nvSpPr>
            <p:cNvPr id="4111" name="Rectangle 47"/>
            <p:cNvSpPr>
              <a:spLocks noChangeArrowheads="1"/>
            </p:cNvSpPr>
            <p:nvPr/>
          </p:nvSpPr>
          <p:spPr bwMode="auto">
            <a:xfrm>
              <a:off x="179" y="2001"/>
              <a:ext cx="1223" cy="434"/>
            </a:xfrm>
            <a:prstGeom prst="rect">
              <a:avLst/>
            </a:prstGeom>
            <a:solidFill>
              <a:srgbClr val="FFFF99"/>
            </a:solidFill>
            <a:ln w="9525">
              <a:solidFill>
                <a:schemeClr val="tx1"/>
              </a:solidFill>
              <a:miter lim="800000"/>
            </a:ln>
          </p:spPr>
          <p:txBody>
            <a:bodyPr wrap="none" anchor="ctr"/>
            <a:lstStyle/>
            <a:p>
              <a:pPr algn="ctr" eaLnBrk="1" hangingPunct="1"/>
              <a:r>
                <a:rPr lang="ru-RU" altLang="ru-RU" sz="1400" b="1" dirty="0" err="1">
                  <a:solidFill>
                    <a:srgbClr val="000000"/>
                  </a:solidFill>
                  <a:latin typeface="Arial" panose="020B0604020202020204" pitchFamily="34" charset="0"/>
                </a:rPr>
                <a:t>Ақпаратпен жұмыс</a:t>
              </a:r>
              <a:endParaRPr lang="ru-RU" altLang="ru-RU" sz="1400" b="1" dirty="0">
                <a:solidFill>
                  <a:srgbClr val="000000"/>
                </a:solidFill>
                <a:latin typeface="Arial" panose="020B0604020202020204" pitchFamily="34" charset="0"/>
              </a:endParaRPr>
            </a:p>
            <a:p>
              <a:pPr algn="ctr" eaLnBrk="1" hangingPunct="1"/>
              <a:r>
                <a:rPr lang="ru-RU" altLang="ru-RU" sz="1400" b="1" dirty="0">
                  <a:solidFill>
                    <a:srgbClr val="000000"/>
                  </a:solidFill>
                  <a:latin typeface="Arial" panose="020B0604020202020204" pitchFamily="34" charset="0"/>
                </a:rPr>
                <a:t> </a:t>
              </a:r>
              <a:r>
                <a:rPr lang="ru-RU" altLang="ru-RU" sz="1400" b="1" dirty="0" err="1">
                  <a:solidFill>
                    <a:srgbClr val="000000"/>
                  </a:solidFill>
                  <a:latin typeface="Arial" panose="020B0604020202020204" pitchFamily="34" charset="0"/>
                </a:rPr>
                <a:t>істеуге</a:t>
              </a:r>
              <a:r>
                <a:rPr lang="ru-RU" altLang="ru-RU" sz="1400" b="1" dirty="0">
                  <a:solidFill>
                    <a:srgbClr val="000000"/>
                  </a:solidFill>
                  <a:latin typeface="Arial" panose="020B0604020202020204" pitchFamily="34" charset="0"/>
                </a:rPr>
                <a:t> </a:t>
              </a:r>
              <a:r>
                <a:rPr lang="ru-RU" altLang="ru-RU" sz="1400" b="1" dirty="0" err="1">
                  <a:solidFill>
                    <a:srgbClr val="000000"/>
                  </a:solidFill>
                  <a:latin typeface="Arial" panose="020B0604020202020204" pitchFamily="34" charset="0"/>
                </a:rPr>
                <a:t>үйрету</a:t>
              </a:r>
              <a:endParaRPr lang="ru-RU" altLang="ru-RU" sz="1400" b="1" dirty="0">
                <a:solidFill>
                  <a:srgbClr val="000000"/>
                </a:solidFill>
                <a:latin typeface="Arial" panose="020B0604020202020204" pitchFamily="34" charset="0"/>
              </a:endParaRPr>
            </a:p>
          </p:txBody>
        </p:sp>
        <p:sp>
          <p:nvSpPr>
            <p:cNvPr id="4112" name="Rectangle 48"/>
            <p:cNvSpPr>
              <a:spLocks noChangeArrowheads="1"/>
            </p:cNvSpPr>
            <p:nvPr/>
          </p:nvSpPr>
          <p:spPr bwMode="auto">
            <a:xfrm>
              <a:off x="283" y="2569"/>
              <a:ext cx="1125" cy="363"/>
            </a:xfrm>
            <a:prstGeom prst="rect">
              <a:avLst/>
            </a:prstGeom>
            <a:solidFill>
              <a:srgbClr val="FFFF99"/>
            </a:solidFill>
            <a:ln w="9525">
              <a:solidFill>
                <a:schemeClr val="tx1"/>
              </a:solidFill>
              <a:miter lim="800000"/>
            </a:ln>
          </p:spPr>
          <p:txBody>
            <a:bodyPr wrap="none" anchor="ctr"/>
            <a:lstStyle/>
            <a:p>
              <a:pPr algn="ctr" eaLnBrk="1" hangingPunct="1"/>
              <a:r>
                <a:rPr lang="ru-RU" altLang="ru-RU" sz="1400" b="1" dirty="0" err="1">
                  <a:solidFill>
                    <a:srgbClr val="000000"/>
                  </a:solidFill>
                  <a:latin typeface="Arial" panose="020B0604020202020204" pitchFamily="34" charset="0"/>
                </a:rPr>
                <a:t>Саяхаттар</a:t>
              </a:r>
              <a:r>
                <a:rPr lang="ru-RU" altLang="ru-RU" sz="1400" b="1" dirty="0">
                  <a:solidFill>
                    <a:srgbClr val="000000"/>
                  </a:solidFill>
                  <a:latin typeface="Arial" panose="020B0604020202020204" pitchFamily="34" charset="0"/>
                </a:rPr>
                <a:t>,</a:t>
              </a:r>
            </a:p>
            <a:p>
              <a:pPr algn="ctr" eaLnBrk="1" hangingPunct="1"/>
              <a:r>
                <a:rPr lang="en-US" altLang="ru-RU" sz="1400" b="1" dirty="0">
                  <a:solidFill>
                    <a:srgbClr val="000000"/>
                  </a:solidFill>
                  <a:latin typeface="Arial" panose="020B0604020202020204" pitchFamily="34" charset="0"/>
                </a:rPr>
                <a:t>Сынып сағаттары</a:t>
              </a:r>
              <a:endParaRPr lang="ru-RU" altLang="ru-RU" sz="1400" b="1" dirty="0">
                <a:solidFill>
                  <a:srgbClr val="000000"/>
                </a:solidFill>
                <a:latin typeface="Arial" panose="020B0604020202020204" pitchFamily="34" charset="0"/>
              </a:endParaRPr>
            </a:p>
          </p:txBody>
        </p:sp>
        <p:sp>
          <p:nvSpPr>
            <p:cNvPr id="17423" name="Rectangle 49"/>
            <p:cNvSpPr>
              <a:spLocks noChangeArrowheads="1"/>
            </p:cNvSpPr>
            <p:nvPr/>
          </p:nvSpPr>
          <p:spPr bwMode="auto">
            <a:xfrm>
              <a:off x="4422" y="2063"/>
              <a:ext cx="1044" cy="319"/>
            </a:xfrm>
            <a:prstGeom prst="rect">
              <a:avLst/>
            </a:prstGeom>
            <a:solidFill>
              <a:schemeClr val="accent5">
                <a:lumMod val="40000"/>
                <a:lumOff val="60000"/>
              </a:schemeClr>
            </a:solidFill>
            <a:ln w="9525">
              <a:solidFill>
                <a:schemeClr val="tx1"/>
              </a:solidFill>
              <a:miter lim="800000"/>
            </a:ln>
          </p:spPr>
          <p:txBody>
            <a:bodyPr wrap="none" anchor="ctr"/>
            <a:lstStyle/>
            <a:p>
              <a:pPr algn="ctr" eaLnBrk="1" hangingPunct="1">
                <a:defRPr/>
              </a:pPr>
              <a:r>
                <a:rPr lang="en-US" sz="1400" b="1" dirty="0">
                  <a:solidFill>
                    <a:srgbClr val="000000"/>
                  </a:solidFill>
                  <a:latin typeface="Arial" panose="020B0604020202020204" pitchFamily="34" charset="0"/>
                </a:rPr>
                <a:t>Кіріктірілген </a:t>
              </a:r>
            </a:p>
            <a:p>
              <a:pPr algn="ctr" eaLnBrk="1" hangingPunct="1">
                <a:defRPr/>
              </a:pPr>
              <a:r>
                <a:rPr lang="en-US" sz="1400" b="1" dirty="0">
                  <a:solidFill>
                    <a:srgbClr val="000000"/>
                  </a:solidFill>
                  <a:latin typeface="Arial" panose="020B0604020202020204" pitchFamily="34" charset="0"/>
                </a:rPr>
                <a:t>сабақтар</a:t>
              </a:r>
              <a:endParaRPr lang="ru-RU" sz="1400" b="1" dirty="0">
                <a:solidFill>
                  <a:srgbClr val="000000"/>
                </a:solidFill>
                <a:latin typeface="Arial" panose="020B0604020202020204" pitchFamily="34" charset="0"/>
              </a:endParaRPr>
            </a:p>
          </p:txBody>
        </p:sp>
        <p:sp>
          <p:nvSpPr>
            <p:cNvPr id="17424" name="Rectangle 50"/>
            <p:cNvSpPr>
              <a:spLocks noChangeArrowheads="1"/>
            </p:cNvSpPr>
            <p:nvPr/>
          </p:nvSpPr>
          <p:spPr bwMode="auto">
            <a:xfrm>
              <a:off x="4422" y="2561"/>
              <a:ext cx="1044" cy="319"/>
            </a:xfrm>
            <a:prstGeom prst="rect">
              <a:avLst/>
            </a:prstGeom>
            <a:solidFill>
              <a:schemeClr val="accent5">
                <a:lumMod val="40000"/>
                <a:lumOff val="60000"/>
              </a:schemeClr>
            </a:solidFill>
            <a:ln w="9525">
              <a:solidFill>
                <a:schemeClr val="tx1"/>
              </a:solidFill>
              <a:miter lim="800000"/>
            </a:ln>
          </p:spPr>
          <p:txBody>
            <a:bodyPr wrap="none" anchor="ctr"/>
            <a:lstStyle/>
            <a:p>
              <a:pPr algn="ctr" eaLnBrk="1" hangingPunct="1">
                <a:defRPr/>
              </a:pPr>
              <a:r>
                <a:rPr lang="ru-RU" sz="1400" b="1" dirty="0" err="1">
                  <a:solidFill>
                    <a:srgbClr val="000000"/>
                  </a:solidFill>
                  <a:latin typeface="Arial" panose="020B0604020202020204" pitchFamily="34" charset="0"/>
                </a:rPr>
                <a:t>Пән </a:t>
              </a:r>
              <a:r>
                <a:rPr lang="ru-RU" sz="1400" b="1" dirty="0">
                  <a:solidFill>
                    <a:srgbClr val="000000"/>
                  </a:solidFill>
                  <a:latin typeface="Arial" panose="020B0604020202020204" pitchFamily="34" charset="0"/>
                </a:rPr>
                <a:t>мен </a:t>
              </a:r>
              <a:r>
                <a:rPr lang="ru-RU" sz="1400" b="1" dirty="0" err="1">
                  <a:solidFill>
                    <a:srgbClr val="000000"/>
                  </a:solidFill>
                  <a:latin typeface="Arial" panose="020B0604020202020204" pitchFamily="34" charset="0"/>
                </a:rPr>
                <a:t>кәсіптің</a:t>
              </a:r>
              <a:endParaRPr lang="ru-RU" sz="1400" b="1" dirty="0">
                <a:solidFill>
                  <a:srgbClr val="000000"/>
                </a:solidFill>
                <a:latin typeface="Arial" panose="020B0604020202020204" pitchFamily="34" charset="0"/>
              </a:endParaRPr>
            </a:p>
            <a:p>
              <a:pPr algn="ctr" eaLnBrk="1" hangingPunct="1">
                <a:defRPr/>
              </a:pPr>
              <a:r>
                <a:rPr lang="ru-RU" sz="1400" b="1" dirty="0">
                  <a:solidFill>
                    <a:srgbClr val="000000"/>
                  </a:solidFill>
                  <a:latin typeface="Arial" panose="020B0604020202020204" pitchFamily="34" charset="0"/>
                </a:rPr>
                <a:t> </a:t>
              </a:r>
              <a:r>
                <a:rPr lang="ru-RU" sz="1400" b="1" dirty="0" err="1">
                  <a:solidFill>
                    <a:srgbClr val="000000"/>
                  </a:solidFill>
                  <a:latin typeface="Arial" panose="020B0604020202020204" pitchFamily="34" charset="0"/>
                </a:rPr>
                <a:t>байланысы</a:t>
              </a:r>
              <a:endParaRPr lang="ru-RU" sz="1400" b="1" dirty="0">
                <a:solidFill>
                  <a:srgbClr val="000000"/>
                </a:solidFill>
                <a:latin typeface="Arial" panose="020B0604020202020204" pitchFamily="34" charset="0"/>
              </a:endParaRPr>
            </a:p>
          </p:txBody>
        </p:sp>
        <p:sp>
          <p:nvSpPr>
            <p:cNvPr id="4115" name="Rectangle 51"/>
            <p:cNvSpPr>
              <a:spLocks noChangeArrowheads="1"/>
            </p:cNvSpPr>
            <p:nvPr/>
          </p:nvSpPr>
          <p:spPr bwMode="auto">
            <a:xfrm>
              <a:off x="371" y="3249"/>
              <a:ext cx="1044" cy="317"/>
            </a:xfrm>
            <a:prstGeom prst="rect">
              <a:avLst/>
            </a:prstGeom>
            <a:solidFill>
              <a:srgbClr val="FFFF99"/>
            </a:solidFill>
            <a:ln w="9525">
              <a:solidFill>
                <a:schemeClr val="tx1"/>
              </a:solidFill>
              <a:miter lim="800000"/>
            </a:ln>
          </p:spPr>
          <p:txBody>
            <a:bodyPr wrap="none" anchor="ctr"/>
            <a:lstStyle/>
            <a:p>
              <a:pPr algn="ctr" eaLnBrk="1" hangingPunct="1"/>
              <a:r>
                <a:rPr lang="en-US" altLang="ru-RU" sz="1400" b="1" dirty="0">
                  <a:solidFill>
                    <a:srgbClr val="000000"/>
                  </a:solidFill>
                  <a:latin typeface="Arial" panose="020B0604020202020204" pitchFamily="34" charset="0"/>
                </a:rPr>
                <a:t>Алдын алу</a:t>
              </a:r>
              <a:endParaRPr lang="ru-RU" altLang="ru-RU" sz="1400" b="1" dirty="0">
                <a:solidFill>
                  <a:srgbClr val="000000"/>
                </a:solidFill>
                <a:latin typeface="Arial" panose="020B0604020202020204" pitchFamily="34" charset="0"/>
              </a:endParaRPr>
            </a:p>
          </p:txBody>
        </p:sp>
        <p:sp>
          <p:nvSpPr>
            <p:cNvPr id="4116" name="Rectangle 52"/>
            <p:cNvSpPr>
              <a:spLocks noChangeArrowheads="1"/>
            </p:cNvSpPr>
            <p:nvPr/>
          </p:nvSpPr>
          <p:spPr bwMode="auto">
            <a:xfrm>
              <a:off x="361" y="3741"/>
              <a:ext cx="1044" cy="317"/>
            </a:xfrm>
            <a:prstGeom prst="rect">
              <a:avLst/>
            </a:prstGeom>
            <a:solidFill>
              <a:srgbClr val="FFFF99"/>
            </a:solidFill>
            <a:ln w="9525">
              <a:solidFill>
                <a:schemeClr val="tx1"/>
              </a:solidFill>
              <a:miter lim="800000"/>
            </a:ln>
          </p:spPr>
          <p:txBody>
            <a:bodyPr wrap="none" anchor="ctr"/>
            <a:lstStyle/>
            <a:p>
              <a:pPr algn="ctr" eaLnBrk="1" hangingPunct="1"/>
              <a:r>
                <a:rPr lang="ru-RU" altLang="ru-RU" sz="1400" b="1" dirty="0" err="1">
                  <a:solidFill>
                    <a:srgbClr val="000000"/>
                  </a:solidFill>
                  <a:latin typeface="Arial" panose="020B0604020202020204" pitchFamily="34" charset="0"/>
                </a:rPr>
                <a:t>Тіл</a:t>
              </a:r>
              <a:r>
                <a:rPr lang="ru-RU" altLang="ru-RU" sz="1400" b="1" dirty="0">
                  <a:solidFill>
                    <a:srgbClr val="000000"/>
                  </a:solidFill>
                  <a:latin typeface="Arial" panose="020B0604020202020204" pitchFamily="34" charset="0"/>
                </a:rPr>
                <a:t> </a:t>
              </a:r>
              <a:r>
                <a:rPr lang="ru-RU" altLang="ru-RU" sz="1400" b="1" dirty="0" err="1">
                  <a:solidFill>
                    <a:srgbClr val="000000"/>
                  </a:solidFill>
                  <a:latin typeface="Arial" panose="020B0604020202020204" pitchFamily="34" charset="0"/>
                </a:rPr>
                <a:t>дамыту</a:t>
              </a:r>
              <a:endParaRPr lang="ru-RU" altLang="ru-RU" sz="1400" b="1" dirty="0">
                <a:solidFill>
                  <a:srgbClr val="000000"/>
                </a:solidFill>
                <a:latin typeface="Arial" panose="020B0604020202020204" pitchFamily="34" charset="0"/>
              </a:endParaRPr>
            </a:p>
          </p:txBody>
        </p:sp>
        <p:sp>
          <p:nvSpPr>
            <p:cNvPr id="17427" name="Rectangle 53"/>
            <p:cNvSpPr>
              <a:spLocks noChangeArrowheads="1"/>
            </p:cNvSpPr>
            <p:nvPr/>
          </p:nvSpPr>
          <p:spPr bwMode="auto">
            <a:xfrm>
              <a:off x="4422" y="3232"/>
              <a:ext cx="1044" cy="319"/>
            </a:xfrm>
            <a:prstGeom prst="rect">
              <a:avLst/>
            </a:prstGeom>
            <a:solidFill>
              <a:schemeClr val="accent5">
                <a:lumMod val="40000"/>
                <a:lumOff val="60000"/>
              </a:schemeClr>
            </a:solidFill>
            <a:ln w="9525">
              <a:solidFill>
                <a:schemeClr val="tx1"/>
              </a:solidFill>
              <a:miter lim="800000"/>
            </a:ln>
          </p:spPr>
          <p:txBody>
            <a:bodyPr wrap="none" anchor="ctr"/>
            <a:lstStyle/>
            <a:p>
              <a:pPr algn="ctr" eaLnBrk="1" hangingPunct="1">
                <a:defRPr/>
              </a:pPr>
              <a:r>
                <a:rPr lang="ru-RU" sz="1400" b="1" dirty="0" err="1">
                  <a:solidFill>
                    <a:srgbClr val="000000"/>
                  </a:solidFill>
                  <a:latin typeface="Arial" panose="020B0604020202020204" pitchFamily="34" charset="0"/>
                </a:rPr>
                <a:t>Еңбекке құрмет</a:t>
              </a:r>
              <a:endParaRPr lang="ru-RU" sz="1400" b="1" dirty="0">
                <a:solidFill>
                  <a:srgbClr val="000000"/>
                </a:solidFill>
                <a:latin typeface="Arial" panose="020B0604020202020204" pitchFamily="34" charset="0"/>
              </a:endParaRPr>
            </a:p>
          </p:txBody>
        </p:sp>
        <p:sp>
          <p:nvSpPr>
            <p:cNvPr id="17428" name="Rectangle 54"/>
            <p:cNvSpPr>
              <a:spLocks noChangeArrowheads="1"/>
            </p:cNvSpPr>
            <p:nvPr/>
          </p:nvSpPr>
          <p:spPr bwMode="auto">
            <a:xfrm>
              <a:off x="4422" y="3748"/>
              <a:ext cx="1044" cy="317"/>
            </a:xfrm>
            <a:prstGeom prst="rect">
              <a:avLst/>
            </a:prstGeom>
            <a:solidFill>
              <a:schemeClr val="accent5">
                <a:lumMod val="40000"/>
                <a:lumOff val="60000"/>
              </a:schemeClr>
            </a:solidFill>
            <a:ln w="9525">
              <a:solidFill>
                <a:schemeClr val="tx1"/>
              </a:solidFill>
              <a:miter lim="800000"/>
            </a:ln>
          </p:spPr>
          <p:txBody>
            <a:bodyPr wrap="none" anchor="ctr"/>
            <a:lstStyle/>
            <a:p>
              <a:pPr algn="ctr" eaLnBrk="1" hangingPunct="1">
                <a:defRPr/>
              </a:pPr>
              <a:r>
                <a:rPr lang="ru-RU" sz="1400" b="1" dirty="0" err="1">
                  <a:solidFill>
                    <a:srgbClr val="000000"/>
                  </a:solidFill>
                  <a:latin typeface="Arial" panose="020B0604020202020204" pitchFamily="34" charset="0"/>
                </a:rPr>
                <a:t>Оқуға</a:t>
              </a:r>
              <a:r>
                <a:rPr lang="ru-RU" sz="1400" b="1" dirty="0">
                  <a:solidFill>
                    <a:srgbClr val="000000"/>
                  </a:solidFill>
                  <a:latin typeface="Arial" panose="020B0604020202020204" pitchFamily="34" charset="0"/>
                </a:rPr>
                <a:t> </a:t>
              </a:r>
            </a:p>
            <a:p>
              <a:pPr algn="ctr" eaLnBrk="1" hangingPunct="1">
                <a:defRPr/>
              </a:pPr>
              <a:r>
                <a:rPr lang="ru-RU" sz="1400" b="1" dirty="0" err="1">
                  <a:solidFill>
                    <a:srgbClr val="000000"/>
                  </a:solidFill>
                  <a:latin typeface="Arial" panose="020B0604020202020204" pitchFamily="34" charset="0"/>
                </a:rPr>
                <a:t>ынталандыру</a:t>
              </a:r>
              <a:endParaRPr lang="ru-RU" sz="1400" b="1" dirty="0">
                <a:solidFill>
                  <a:srgbClr val="000000"/>
                </a:solidFill>
                <a:latin typeface="Arial" panose="020B0604020202020204" pitchFamily="34" charset="0"/>
              </a:endParaRPr>
            </a:p>
          </p:txBody>
        </p:sp>
        <p:sp>
          <p:nvSpPr>
            <p:cNvPr id="4119" name="Line 56"/>
            <p:cNvSpPr>
              <a:spLocks noChangeShapeType="1"/>
            </p:cNvSpPr>
            <p:nvPr/>
          </p:nvSpPr>
          <p:spPr bwMode="auto">
            <a:xfrm flipH="1">
              <a:off x="1415" y="1459"/>
              <a:ext cx="635" cy="0"/>
            </a:xfrm>
            <a:prstGeom prst="line">
              <a:avLst/>
            </a:prstGeom>
            <a:noFill/>
            <a:ln w="57150">
              <a:solidFill>
                <a:schemeClr val="accent1"/>
              </a:solidFill>
              <a:round/>
              <a:tailEnd type="triangle" w="med" len="med"/>
            </a:ln>
          </p:spPr>
          <p:txBody>
            <a:bodyPr/>
            <a:lstStyle/>
            <a:p>
              <a:endParaRPr lang="ru-RU"/>
            </a:p>
          </p:txBody>
        </p:sp>
        <p:sp>
          <p:nvSpPr>
            <p:cNvPr id="4120" name="Line 57"/>
            <p:cNvSpPr>
              <a:spLocks noChangeShapeType="1"/>
            </p:cNvSpPr>
            <p:nvPr/>
          </p:nvSpPr>
          <p:spPr bwMode="auto">
            <a:xfrm flipH="1">
              <a:off x="3745" y="1455"/>
              <a:ext cx="635" cy="0"/>
            </a:xfrm>
            <a:prstGeom prst="line">
              <a:avLst/>
            </a:prstGeom>
            <a:noFill/>
            <a:ln w="57150">
              <a:solidFill>
                <a:schemeClr val="accent1"/>
              </a:solidFill>
              <a:round/>
              <a:headEnd type="triangle" w="med" len="med"/>
            </a:ln>
          </p:spPr>
          <p:txBody>
            <a:bodyPr/>
            <a:lstStyle/>
            <a:p>
              <a:endParaRPr lang="ru-RU"/>
            </a:p>
          </p:txBody>
        </p:sp>
        <p:sp>
          <p:nvSpPr>
            <p:cNvPr id="4121" name="Line 58"/>
            <p:cNvSpPr>
              <a:spLocks noChangeShapeType="1"/>
            </p:cNvSpPr>
            <p:nvPr/>
          </p:nvSpPr>
          <p:spPr bwMode="auto">
            <a:xfrm flipV="1">
              <a:off x="4921" y="935"/>
              <a:ext cx="0" cy="272"/>
            </a:xfrm>
            <a:prstGeom prst="line">
              <a:avLst/>
            </a:prstGeom>
            <a:noFill/>
            <a:ln w="57150">
              <a:solidFill>
                <a:schemeClr val="accent1"/>
              </a:solidFill>
              <a:round/>
              <a:tailEnd type="triangle" w="med" len="med"/>
            </a:ln>
          </p:spPr>
          <p:txBody>
            <a:bodyPr/>
            <a:lstStyle/>
            <a:p>
              <a:endParaRPr lang="ru-RU"/>
            </a:p>
          </p:txBody>
        </p:sp>
        <p:sp>
          <p:nvSpPr>
            <p:cNvPr id="4122" name="Line 59"/>
            <p:cNvSpPr>
              <a:spLocks noChangeShapeType="1"/>
            </p:cNvSpPr>
            <p:nvPr/>
          </p:nvSpPr>
          <p:spPr bwMode="auto">
            <a:xfrm flipH="1">
              <a:off x="1913" y="2506"/>
              <a:ext cx="227" cy="0"/>
            </a:xfrm>
            <a:prstGeom prst="line">
              <a:avLst/>
            </a:prstGeom>
            <a:noFill/>
            <a:ln w="57150">
              <a:solidFill>
                <a:schemeClr val="accent1"/>
              </a:solidFill>
              <a:round/>
              <a:tailEnd type="triangle" w="med" len="med"/>
            </a:ln>
          </p:spPr>
          <p:txBody>
            <a:bodyPr/>
            <a:lstStyle/>
            <a:p>
              <a:endParaRPr lang="ru-RU"/>
            </a:p>
          </p:txBody>
        </p:sp>
        <p:sp>
          <p:nvSpPr>
            <p:cNvPr id="4123" name="Line 60"/>
            <p:cNvSpPr>
              <a:spLocks noChangeShapeType="1"/>
            </p:cNvSpPr>
            <p:nvPr/>
          </p:nvSpPr>
          <p:spPr bwMode="auto">
            <a:xfrm flipH="1">
              <a:off x="3675" y="2509"/>
              <a:ext cx="227" cy="0"/>
            </a:xfrm>
            <a:prstGeom prst="line">
              <a:avLst/>
            </a:prstGeom>
            <a:noFill/>
            <a:ln w="57150">
              <a:solidFill>
                <a:schemeClr val="accent1"/>
              </a:solidFill>
              <a:round/>
              <a:headEnd type="triangle" w="med" len="med"/>
            </a:ln>
          </p:spPr>
          <p:txBody>
            <a:bodyPr/>
            <a:lstStyle/>
            <a:p>
              <a:endParaRPr lang="ru-RU"/>
            </a:p>
          </p:txBody>
        </p:sp>
        <p:sp>
          <p:nvSpPr>
            <p:cNvPr id="17434" name="Rectangle 35"/>
            <p:cNvSpPr>
              <a:spLocks noChangeArrowheads="1"/>
            </p:cNvSpPr>
            <p:nvPr/>
          </p:nvSpPr>
          <p:spPr bwMode="auto">
            <a:xfrm>
              <a:off x="2056" y="2296"/>
              <a:ext cx="1697" cy="408"/>
            </a:xfrm>
            <a:prstGeom prst="rect">
              <a:avLst/>
            </a:prstGeom>
            <a:solidFill>
              <a:schemeClr val="tx2">
                <a:lumMod val="40000"/>
                <a:lumOff val="60000"/>
              </a:schemeClr>
            </a:solidFill>
            <a:ln w="9525">
              <a:solidFill>
                <a:schemeClr val="tx2">
                  <a:lumMod val="40000"/>
                  <a:lumOff val="60000"/>
                </a:schemeClr>
              </a:solidFill>
              <a:miter lim="800000"/>
            </a:ln>
          </p:spPr>
          <p:txBody>
            <a:bodyPr wrap="none" anchor="ctr"/>
            <a:lstStyle/>
            <a:p>
              <a:pPr algn="ctr" eaLnBrk="1" hangingPunct="1">
                <a:defRPr/>
              </a:pPr>
              <a:r>
                <a:rPr lang="ru-RU" sz="1400" b="1" dirty="0" err="1">
                  <a:solidFill>
                    <a:srgbClr val="000000"/>
                  </a:solidFill>
                  <a:latin typeface="Arial" panose="020B0604020202020204" pitchFamily="34" charset="0"/>
                </a:rPr>
                <a:t>Кәсіби бағдар</a:t>
              </a:r>
              <a:br>
                <a:rPr lang="ru-RU" sz="1400" b="1" dirty="0">
                  <a:solidFill>
                    <a:srgbClr val="000000"/>
                  </a:solidFill>
                  <a:latin typeface="Arial" panose="020B0604020202020204" pitchFamily="34" charset="0"/>
                </a:rPr>
              </a:br>
              <a:r>
                <a:rPr lang="ru-RU" sz="1400" b="1" dirty="0">
                  <a:solidFill>
                    <a:srgbClr val="000000"/>
                  </a:solidFill>
                  <a:latin typeface="Arial" panose="020B0604020202020204" pitchFamily="34" charset="0"/>
                </a:rPr>
                <a:t>5-8 </a:t>
              </a:r>
              <a:r>
                <a:rPr lang="ru-RU" sz="1400" b="1" dirty="0" err="1">
                  <a:solidFill>
                    <a:srgbClr val="000000"/>
                  </a:solidFill>
                  <a:latin typeface="Arial" panose="020B0604020202020204" pitchFamily="34" charset="0"/>
                </a:rPr>
                <a:t>сынып</a:t>
              </a:r>
              <a:endParaRPr lang="ru-RU" sz="1400" b="1" dirty="0">
                <a:solidFill>
                  <a:srgbClr val="000000"/>
                </a:solidFill>
                <a:latin typeface="Arial" panose="020B0604020202020204" pitchFamily="34" charset="0"/>
              </a:endParaRPr>
            </a:p>
          </p:txBody>
        </p:sp>
        <p:sp>
          <p:nvSpPr>
            <p:cNvPr id="4125" name="Line 61"/>
            <p:cNvSpPr>
              <a:spLocks noChangeShapeType="1"/>
            </p:cNvSpPr>
            <p:nvPr/>
          </p:nvSpPr>
          <p:spPr bwMode="auto">
            <a:xfrm flipH="1" flipV="1">
              <a:off x="1408" y="2233"/>
              <a:ext cx="247" cy="199"/>
            </a:xfrm>
            <a:prstGeom prst="line">
              <a:avLst/>
            </a:prstGeom>
            <a:noFill/>
            <a:ln w="57150">
              <a:solidFill>
                <a:schemeClr val="accent1"/>
              </a:solidFill>
              <a:round/>
              <a:tailEnd type="triangle" w="med" len="med"/>
            </a:ln>
          </p:spPr>
          <p:txBody>
            <a:bodyPr/>
            <a:lstStyle/>
            <a:p>
              <a:endParaRPr lang="ru-RU"/>
            </a:p>
          </p:txBody>
        </p:sp>
        <p:sp>
          <p:nvSpPr>
            <p:cNvPr id="4126" name="Line 62"/>
            <p:cNvSpPr>
              <a:spLocks noChangeShapeType="1"/>
            </p:cNvSpPr>
            <p:nvPr/>
          </p:nvSpPr>
          <p:spPr bwMode="auto">
            <a:xfrm flipH="1">
              <a:off x="1429" y="2568"/>
              <a:ext cx="226" cy="136"/>
            </a:xfrm>
            <a:prstGeom prst="line">
              <a:avLst/>
            </a:prstGeom>
            <a:noFill/>
            <a:ln w="57150">
              <a:solidFill>
                <a:schemeClr val="accent1"/>
              </a:solidFill>
              <a:round/>
              <a:tailEnd type="triangle" w="med" len="med"/>
            </a:ln>
          </p:spPr>
          <p:txBody>
            <a:bodyPr/>
            <a:lstStyle/>
            <a:p>
              <a:endParaRPr lang="ru-RU"/>
            </a:p>
          </p:txBody>
        </p:sp>
        <p:grpSp>
          <p:nvGrpSpPr>
            <p:cNvPr id="3" name="Group 43"/>
            <p:cNvGrpSpPr/>
            <p:nvPr/>
          </p:nvGrpSpPr>
          <p:grpSpPr bwMode="auto">
            <a:xfrm>
              <a:off x="1587" y="2323"/>
              <a:ext cx="423" cy="318"/>
              <a:chOff x="1292" y="1960"/>
              <a:chExt cx="423" cy="318"/>
            </a:xfrm>
          </p:grpSpPr>
          <p:sp>
            <p:nvSpPr>
              <p:cNvPr id="4140" name="Oval 41"/>
              <p:cNvSpPr>
                <a:spLocks noChangeArrowheads="1"/>
              </p:cNvSpPr>
              <p:nvPr/>
            </p:nvSpPr>
            <p:spPr bwMode="auto">
              <a:xfrm>
                <a:off x="1292" y="1960"/>
                <a:ext cx="318" cy="318"/>
              </a:xfrm>
              <a:prstGeom prst="ellipse">
                <a:avLst/>
              </a:prstGeom>
              <a:solidFill>
                <a:schemeClr val="accent1"/>
              </a:solidFill>
              <a:ln w="9525">
                <a:solidFill>
                  <a:schemeClr val="tx1"/>
                </a:solidFill>
                <a:round/>
              </a:ln>
            </p:spPr>
            <p:txBody>
              <a:bodyPr wrap="none" anchor="ctr"/>
              <a:lstStyle/>
              <a:p>
                <a:pPr eaLnBrk="1" hangingPunct="1"/>
                <a:endParaRPr lang="ru-RU" altLang="ru-RU"/>
              </a:p>
            </p:txBody>
          </p:sp>
          <p:sp>
            <p:nvSpPr>
              <p:cNvPr id="4141" name="Text Box 42"/>
              <p:cNvSpPr txBox="1">
                <a:spLocks noChangeArrowheads="1"/>
              </p:cNvSpPr>
              <p:nvPr/>
            </p:nvSpPr>
            <p:spPr bwMode="auto">
              <a:xfrm>
                <a:off x="1307" y="2027"/>
                <a:ext cx="408" cy="192"/>
              </a:xfrm>
              <a:prstGeom prst="rect">
                <a:avLst/>
              </a:prstGeom>
              <a:noFill/>
              <a:ln w="9525">
                <a:solidFill>
                  <a:schemeClr val="accent1"/>
                </a:solidFill>
                <a:miter lim="800000"/>
              </a:ln>
            </p:spPr>
            <p:txBody>
              <a:bodyPr>
                <a:spAutoFit/>
              </a:bodyPr>
              <a:lstStyle/>
              <a:p>
                <a:pPr eaLnBrk="1" hangingPunct="1">
                  <a:spcBef>
                    <a:spcPct val="50000"/>
                  </a:spcBef>
                </a:pPr>
                <a:r>
                  <a:rPr lang="ru-RU" altLang="ru-RU" sz="1400" b="1">
                    <a:solidFill>
                      <a:srgbClr val="000000"/>
                    </a:solidFill>
                    <a:latin typeface="Arial" panose="020B0604020202020204" pitchFamily="34" charset="0"/>
                  </a:rPr>
                  <a:t>7,8</a:t>
                </a:r>
              </a:p>
            </p:txBody>
          </p:sp>
        </p:grpSp>
        <p:sp>
          <p:nvSpPr>
            <p:cNvPr id="4128" name="Line 63"/>
            <p:cNvSpPr>
              <a:spLocks noChangeShapeType="1"/>
            </p:cNvSpPr>
            <p:nvPr/>
          </p:nvSpPr>
          <p:spPr bwMode="auto">
            <a:xfrm flipV="1">
              <a:off x="4105" y="2198"/>
              <a:ext cx="310" cy="234"/>
            </a:xfrm>
            <a:prstGeom prst="line">
              <a:avLst/>
            </a:prstGeom>
            <a:noFill/>
            <a:ln w="57150">
              <a:solidFill>
                <a:schemeClr val="accent1"/>
              </a:solidFill>
              <a:round/>
              <a:tailEnd type="triangle" w="med" len="med"/>
            </a:ln>
          </p:spPr>
          <p:txBody>
            <a:bodyPr/>
            <a:lstStyle/>
            <a:p>
              <a:endParaRPr lang="ru-RU"/>
            </a:p>
          </p:txBody>
        </p:sp>
        <p:sp>
          <p:nvSpPr>
            <p:cNvPr id="4129" name="Line 64"/>
            <p:cNvSpPr>
              <a:spLocks noChangeShapeType="1"/>
            </p:cNvSpPr>
            <p:nvPr/>
          </p:nvSpPr>
          <p:spPr bwMode="auto">
            <a:xfrm>
              <a:off x="4105" y="2568"/>
              <a:ext cx="310" cy="164"/>
            </a:xfrm>
            <a:prstGeom prst="line">
              <a:avLst/>
            </a:prstGeom>
            <a:noFill/>
            <a:ln w="57150">
              <a:solidFill>
                <a:schemeClr val="accent1"/>
              </a:solidFill>
              <a:round/>
              <a:tailEnd type="triangle" w="med" len="med"/>
            </a:ln>
          </p:spPr>
          <p:txBody>
            <a:bodyPr/>
            <a:lstStyle/>
            <a:p>
              <a:endParaRPr lang="ru-RU"/>
            </a:p>
          </p:txBody>
        </p:sp>
        <p:grpSp>
          <p:nvGrpSpPr>
            <p:cNvPr id="4" name="Group 44"/>
            <p:cNvGrpSpPr/>
            <p:nvPr/>
          </p:nvGrpSpPr>
          <p:grpSpPr bwMode="auto">
            <a:xfrm>
              <a:off x="3901" y="2341"/>
              <a:ext cx="423" cy="318"/>
              <a:chOff x="1292" y="1978"/>
              <a:chExt cx="423" cy="318"/>
            </a:xfrm>
          </p:grpSpPr>
          <p:sp>
            <p:nvSpPr>
              <p:cNvPr id="4138" name="Oval 45"/>
              <p:cNvSpPr>
                <a:spLocks noChangeArrowheads="1"/>
              </p:cNvSpPr>
              <p:nvPr/>
            </p:nvSpPr>
            <p:spPr bwMode="auto">
              <a:xfrm>
                <a:off x="1292" y="1978"/>
                <a:ext cx="318" cy="318"/>
              </a:xfrm>
              <a:prstGeom prst="ellipse">
                <a:avLst/>
              </a:prstGeom>
              <a:solidFill>
                <a:schemeClr val="accent1"/>
              </a:solidFill>
              <a:ln w="9525">
                <a:solidFill>
                  <a:schemeClr val="tx1"/>
                </a:solidFill>
                <a:round/>
              </a:ln>
            </p:spPr>
            <p:txBody>
              <a:bodyPr wrap="none" anchor="ctr"/>
              <a:lstStyle/>
              <a:p>
                <a:pPr eaLnBrk="1" hangingPunct="1"/>
                <a:endParaRPr lang="ru-RU" altLang="ru-RU"/>
              </a:p>
            </p:txBody>
          </p:sp>
          <p:sp>
            <p:nvSpPr>
              <p:cNvPr id="4139" name="Text Box 46"/>
              <p:cNvSpPr txBox="1">
                <a:spLocks noChangeArrowheads="1"/>
              </p:cNvSpPr>
              <p:nvPr/>
            </p:nvSpPr>
            <p:spPr bwMode="auto">
              <a:xfrm>
                <a:off x="1307" y="2045"/>
                <a:ext cx="408" cy="192"/>
              </a:xfrm>
              <a:prstGeom prst="rect">
                <a:avLst/>
              </a:prstGeom>
              <a:noFill/>
              <a:ln w="9525">
                <a:noFill/>
                <a:miter lim="800000"/>
              </a:ln>
            </p:spPr>
            <p:txBody>
              <a:bodyPr>
                <a:spAutoFit/>
              </a:bodyPr>
              <a:lstStyle/>
              <a:p>
                <a:pPr eaLnBrk="1" hangingPunct="1">
                  <a:spcBef>
                    <a:spcPct val="50000"/>
                  </a:spcBef>
                </a:pPr>
                <a:r>
                  <a:rPr lang="ru-RU" altLang="ru-RU" sz="1400" b="1">
                    <a:solidFill>
                      <a:srgbClr val="000000"/>
                    </a:solidFill>
                    <a:latin typeface="Arial" panose="020B0604020202020204" pitchFamily="34" charset="0"/>
                  </a:rPr>
                  <a:t>5,6</a:t>
                </a:r>
              </a:p>
            </p:txBody>
          </p:sp>
        </p:grpSp>
        <p:sp>
          <p:nvSpPr>
            <p:cNvPr id="4131" name="Line 65"/>
            <p:cNvSpPr>
              <a:spLocks noChangeShapeType="1"/>
            </p:cNvSpPr>
            <p:nvPr/>
          </p:nvSpPr>
          <p:spPr bwMode="auto">
            <a:xfrm flipH="1" flipV="1">
              <a:off x="1429" y="3430"/>
              <a:ext cx="635" cy="206"/>
            </a:xfrm>
            <a:prstGeom prst="line">
              <a:avLst/>
            </a:prstGeom>
            <a:noFill/>
            <a:ln w="57150">
              <a:solidFill>
                <a:schemeClr val="accent1"/>
              </a:solidFill>
              <a:round/>
              <a:tailEnd type="triangle" w="med" len="med"/>
            </a:ln>
          </p:spPr>
          <p:txBody>
            <a:bodyPr/>
            <a:lstStyle/>
            <a:p>
              <a:endParaRPr lang="ru-RU"/>
            </a:p>
          </p:txBody>
        </p:sp>
        <p:sp>
          <p:nvSpPr>
            <p:cNvPr id="4132" name="Line 66"/>
            <p:cNvSpPr>
              <a:spLocks noChangeShapeType="1"/>
            </p:cNvSpPr>
            <p:nvPr/>
          </p:nvSpPr>
          <p:spPr bwMode="auto">
            <a:xfrm flipH="1">
              <a:off x="1404" y="3612"/>
              <a:ext cx="705" cy="279"/>
            </a:xfrm>
            <a:prstGeom prst="line">
              <a:avLst/>
            </a:prstGeom>
            <a:noFill/>
            <a:ln w="57150">
              <a:solidFill>
                <a:schemeClr val="accent1"/>
              </a:solidFill>
              <a:round/>
              <a:tailEnd type="triangle" w="med" len="med"/>
            </a:ln>
          </p:spPr>
          <p:txBody>
            <a:bodyPr/>
            <a:lstStyle/>
            <a:p>
              <a:endParaRPr lang="ru-RU"/>
            </a:p>
          </p:txBody>
        </p:sp>
        <p:sp>
          <p:nvSpPr>
            <p:cNvPr id="4133" name="Line 67"/>
            <p:cNvSpPr>
              <a:spLocks noChangeShapeType="1"/>
            </p:cNvSpPr>
            <p:nvPr/>
          </p:nvSpPr>
          <p:spPr bwMode="auto">
            <a:xfrm flipV="1">
              <a:off x="3696" y="3385"/>
              <a:ext cx="726" cy="272"/>
            </a:xfrm>
            <a:prstGeom prst="line">
              <a:avLst/>
            </a:prstGeom>
            <a:noFill/>
            <a:ln w="57150">
              <a:solidFill>
                <a:schemeClr val="accent1"/>
              </a:solidFill>
              <a:round/>
              <a:tailEnd type="triangle" w="med" len="med"/>
            </a:ln>
          </p:spPr>
          <p:txBody>
            <a:bodyPr/>
            <a:lstStyle/>
            <a:p>
              <a:endParaRPr lang="ru-RU"/>
            </a:p>
          </p:txBody>
        </p:sp>
        <p:sp>
          <p:nvSpPr>
            <p:cNvPr id="4134" name="Line 70"/>
            <p:cNvSpPr>
              <a:spLocks noChangeShapeType="1"/>
            </p:cNvSpPr>
            <p:nvPr/>
          </p:nvSpPr>
          <p:spPr bwMode="auto">
            <a:xfrm>
              <a:off x="3696" y="3612"/>
              <a:ext cx="719" cy="289"/>
            </a:xfrm>
            <a:prstGeom prst="line">
              <a:avLst/>
            </a:prstGeom>
            <a:noFill/>
            <a:ln w="57150">
              <a:solidFill>
                <a:schemeClr val="accent1"/>
              </a:solidFill>
              <a:round/>
              <a:tailEnd type="triangle" w="med" len="med"/>
            </a:ln>
          </p:spPr>
          <p:txBody>
            <a:bodyPr/>
            <a:lstStyle/>
            <a:p>
              <a:endParaRPr lang="ru-RU"/>
            </a:p>
          </p:txBody>
        </p:sp>
        <p:sp>
          <p:nvSpPr>
            <p:cNvPr id="17445" name="Rectangle 55"/>
            <p:cNvSpPr>
              <a:spLocks noChangeArrowheads="1"/>
            </p:cNvSpPr>
            <p:nvPr/>
          </p:nvSpPr>
          <p:spPr bwMode="auto">
            <a:xfrm>
              <a:off x="2066" y="3423"/>
              <a:ext cx="1697" cy="408"/>
            </a:xfrm>
            <a:prstGeom prst="rect">
              <a:avLst/>
            </a:prstGeom>
            <a:solidFill>
              <a:schemeClr val="tx2">
                <a:lumMod val="40000"/>
                <a:lumOff val="60000"/>
              </a:schemeClr>
            </a:solidFill>
            <a:ln w="9525">
              <a:solidFill>
                <a:schemeClr val="tx2">
                  <a:lumMod val="40000"/>
                  <a:lumOff val="60000"/>
                </a:schemeClr>
              </a:solidFill>
              <a:miter lim="800000"/>
            </a:ln>
          </p:spPr>
          <p:txBody>
            <a:bodyPr wrap="none" anchor="ctr"/>
            <a:lstStyle/>
            <a:p>
              <a:pPr algn="ctr" eaLnBrk="1" hangingPunct="1">
                <a:defRPr/>
              </a:pPr>
              <a:r>
                <a:rPr lang="ru-RU" sz="1400" b="1" dirty="0" err="1">
                  <a:solidFill>
                    <a:srgbClr val="000000"/>
                  </a:solidFill>
                  <a:latin typeface="Arial" panose="020B0604020202020204" pitchFamily="34" charset="0"/>
                </a:rPr>
                <a:t>Әлеуметтік бейімдеу</a:t>
              </a:r>
              <a:br>
                <a:rPr lang="ru-RU" sz="1400" b="1" dirty="0">
                  <a:solidFill>
                    <a:srgbClr val="000000"/>
                  </a:solidFill>
                  <a:latin typeface="Arial" panose="020B0604020202020204" pitchFamily="34" charset="0"/>
                </a:rPr>
              </a:br>
              <a:r>
                <a:rPr lang="ru-RU" sz="1400" b="1" dirty="0">
                  <a:solidFill>
                    <a:srgbClr val="000000"/>
                  </a:solidFill>
                  <a:latin typeface="Arial" panose="020B0604020202020204" pitchFamily="34" charset="0"/>
                </a:rPr>
                <a:t>1-4 класс</a:t>
              </a:r>
            </a:p>
          </p:txBody>
        </p:sp>
        <p:sp>
          <p:nvSpPr>
            <p:cNvPr id="4136" name="Text Box 18"/>
            <p:cNvSpPr txBox="1">
              <a:spLocks noChangeArrowheads="1"/>
            </p:cNvSpPr>
            <p:nvPr/>
          </p:nvSpPr>
          <p:spPr bwMode="auto">
            <a:xfrm>
              <a:off x="127" y="318"/>
              <a:ext cx="1497" cy="340"/>
            </a:xfrm>
            <a:prstGeom prst="rect">
              <a:avLst/>
            </a:prstGeom>
            <a:noFill/>
            <a:ln w="9525">
              <a:noFill/>
              <a:miter lim="800000"/>
            </a:ln>
          </p:spPr>
          <p:txBody>
            <a:bodyPr>
              <a:spAutoFit/>
            </a:bodyPr>
            <a:lstStyle/>
            <a:p>
              <a:pPr algn="ctr" eaLnBrk="1" hangingPunct="1">
                <a:spcBef>
                  <a:spcPct val="50000"/>
                </a:spcBef>
              </a:pPr>
              <a:r>
                <a:rPr lang="ru-RU" altLang="ru-RU" sz="1400" b="1" dirty="0" err="1">
                  <a:solidFill>
                    <a:srgbClr val="000000"/>
                  </a:solidFill>
                  <a:latin typeface="Arial" panose="020B0604020202020204" pitchFamily="34" charset="0"/>
                </a:rPr>
                <a:t>Өз бетінше</a:t>
              </a:r>
              <a:r>
                <a:rPr lang="ru-RU" altLang="ru-RU" sz="1400" b="1" dirty="0">
                  <a:solidFill>
                    <a:srgbClr val="000000"/>
                  </a:solidFill>
                  <a:latin typeface="Arial" panose="020B0604020202020204" pitchFamily="34" charset="0"/>
                </a:rPr>
                <a:t> </a:t>
              </a:r>
              <a:r>
                <a:rPr lang="ru-RU" altLang="ru-RU" sz="1400" b="1" dirty="0" err="1">
                  <a:solidFill>
                    <a:srgbClr val="000000"/>
                  </a:solidFill>
                  <a:latin typeface="Arial" panose="020B0604020202020204" pitchFamily="34" charset="0"/>
                </a:rPr>
                <a:t>таңдау мүмкіндігін </a:t>
              </a:r>
              <a:r>
                <a:rPr lang="ru-RU" altLang="ru-RU" sz="1400" b="1" dirty="0">
                  <a:solidFill>
                    <a:srgbClr val="000000"/>
                  </a:solidFill>
                  <a:latin typeface="Arial" panose="020B0604020202020204" pitchFamily="34" charset="0"/>
                </a:rPr>
                <a:t>беру</a:t>
              </a:r>
            </a:p>
          </p:txBody>
        </p:sp>
        <p:sp>
          <p:nvSpPr>
            <p:cNvPr id="4137" name="Line 73"/>
            <p:cNvSpPr>
              <a:spLocks noChangeShapeType="1"/>
            </p:cNvSpPr>
            <p:nvPr/>
          </p:nvSpPr>
          <p:spPr bwMode="auto">
            <a:xfrm>
              <a:off x="4026" y="572"/>
              <a:ext cx="227" cy="0"/>
            </a:xfrm>
            <a:prstGeom prst="line">
              <a:avLst/>
            </a:prstGeom>
            <a:noFill/>
            <a:ln w="57150">
              <a:solidFill>
                <a:schemeClr val="accent1"/>
              </a:solidFill>
              <a:round/>
              <a:headEnd type="triangle" w="med" len="med"/>
            </a:ln>
          </p:spPr>
          <p:txBody>
            <a:bodyPr/>
            <a:lstStyle/>
            <a:p>
              <a:endParaRPr lang="ru-RU"/>
            </a:p>
          </p:txBody>
        </p:sp>
      </p:grpSp>
      <p:sp>
        <p:nvSpPr>
          <p:cNvPr id="88" name="Rectangle 2"/>
          <p:cNvSpPr txBox="1">
            <a:spLocks noChangeArrowheads="1"/>
          </p:cNvSpPr>
          <p:nvPr/>
        </p:nvSpPr>
        <p:spPr>
          <a:xfrm>
            <a:off x="611188" y="-68263"/>
            <a:ext cx="7772400" cy="415926"/>
          </a:xfrm>
          <a:prstGeom prst="rect">
            <a:avLst/>
          </a:prstGeom>
        </p:spPr>
        <p:txBody>
          <a:bodyPr/>
          <a:lstStyle/>
          <a:p>
            <a:pPr algn="ctr" eaLnBrk="1" hangingPunct="1">
              <a:defRPr/>
            </a:pPr>
            <a:endParaRPr lang="ru-RU" sz="2000" b="1" kern="0" dirty="0">
              <a:latin typeface="+mj-lt"/>
              <a:ea typeface="+mj-ea"/>
              <a:cs typeface="+mj-cs"/>
            </a:endParaRPr>
          </a:p>
        </p:txBody>
      </p:sp>
      <p:sp>
        <p:nvSpPr>
          <p:cNvPr id="4100" name="Line 59"/>
          <p:cNvSpPr>
            <a:spLocks noChangeShapeType="1"/>
          </p:cNvSpPr>
          <p:nvPr/>
        </p:nvSpPr>
        <p:spPr bwMode="auto">
          <a:xfrm flipH="1">
            <a:off x="2786050" y="1785926"/>
            <a:ext cx="358775" cy="1587"/>
          </a:xfrm>
          <a:prstGeom prst="line">
            <a:avLst/>
          </a:prstGeom>
          <a:noFill/>
          <a:ln w="57150">
            <a:solidFill>
              <a:schemeClr val="accent1"/>
            </a:solidFill>
            <a:round/>
            <a:tailEnd type="triangle" w="med" len="med"/>
          </a:ln>
        </p:spPr>
        <p:txBody>
          <a:bodyPr/>
          <a:lstStyle/>
          <a:p>
            <a:endParaRPr lang="ru-RU"/>
          </a:p>
        </p:txBody>
      </p:sp>
      <p:sp>
        <p:nvSpPr>
          <p:cNvPr id="47" name="Прямоугольник 46"/>
          <p:cNvSpPr/>
          <p:nvPr/>
        </p:nvSpPr>
        <p:spPr>
          <a:xfrm>
            <a:off x="428596" y="500042"/>
            <a:ext cx="7929618" cy="707886"/>
          </a:xfrm>
          <a:prstGeom prst="rect">
            <a:avLst/>
          </a:prstGeom>
        </p:spPr>
        <p:txBody>
          <a:bodyPr wrap="square">
            <a:spAutoFit/>
          </a:bodyPr>
          <a:lstStyle/>
          <a:p>
            <a:pPr algn="ctr"/>
            <a:r>
              <a:rPr lang="ru-RU" sz="2000" dirty="0" err="1">
                <a:solidFill>
                  <a:srgbClr val="002060"/>
                </a:solidFill>
                <a:latin typeface="Times New Roman" panose="02020603050405020304" pitchFamily="18" charset="0"/>
                <a:cs typeface="Times New Roman" panose="02020603050405020304" pitchFamily="18" charset="0"/>
              </a:rPr>
              <a:t>Оқушылардың кәсіби бағдарын диагностикалау</a:t>
            </a:r>
            <a:endParaRPr lang="ru-RU" sz="2000" dirty="0">
              <a:solidFill>
                <a:srgbClr val="002060"/>
              </a:solidFill>
              <a:latin typeface="Times New Roman" panose="02020603050405020304" pitchFamily="18" charset="0"/>
              <a:cs typeface="Times New Roman" panose="02020603050405020304" pitchFamily="18" charset="0"/>
            </a:endParaRPr>
          </a:p>
          <a:p>
            <a:pPr algn="ct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қабілетін қамтамасыз ету</a:t>
            </a:r>
            <a:endParaRPr lang="ru-RU" sz="2000"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C:\Users\Aigul\Desktop\2 фон.jpg"/>
          <p:cNvPicPr>
            <a:picLocks noChangeAspect="1" noChangeArrowheads="1"/>
          </p:cNvPicPr>
          <p:nvPr/>
        </p:nvPicPr>
        <p:blipFill>
          <a:blip r:embed="rId2" cstate="print"/>
          <a:srcRect/>
          <a:stretch>
            <a:fillRect/>
          </a:stretch>
        </p:blipFill>
        <p:spPr bwMode="auto">
          <a:xfrm rot="5400000">
            <a:off x="1154114" y="-1154112"/>
            <a:ext cx="6864350" cy="9172575"/>
          </a:xfrm>
          <a:prstGeom prst="rect">
            <a:avLst/>
          </a:prstGeom>
          <a:noFill/>
          <a:ln w="9525">
            <a:noFill/>
            <a:miter lim="800000"/>
            <a:headEnd/>
            <a:tailEnd/>
          </a:ln>
        </p:spPr>
      </p:pic>
      <p:pic>
        <p:nvPicPr>
          <p:cNvPr id="3" name="Рисунок 1" descr="F:\IMG-20150123-WA0003.jpg"/>
          <p:cNvPicPr>
            <a:picLocks noChangeAspect="1" noChangeArrowheads="1"/>
          </p:cNvPicPr>
          <p:nvPr/>
        </p:nvPicPr>
        <p:blipFill>
          <a:blip r:embed="rId3" cstate="print"/>
          <a:srcRect t="27660" b="14336"/>
          <a:stretch>
            <a:fillRect/>
          </a:stretch>
        </p:blipFill>
        <p:spPr bwMode="auto">
          <a:xfrm>
            <a:off x="1071538" y="1428736"/>
            <a:ext cx="4199908" cy="2357454"/>
          </a:xfrm>
          <a:prstGeom prst="rect">
            <a:avLst/>
          </a:prstGeom>
          <a:ln>
            <a:noFill/>
          </a:ln>
          <a:effectLst>
            <a:softEdge rad="112500"/>
          </a:effectLst>
        </p:spPr>
      </p:pic>
      <p:sp>
        <p:nvSpPr>
          <p:cNvPr id="5" name="Прямоугольник 4"/>
          <p:cNvSpPr/>
          <p:nvPr/>
        </p:nvSpPr>
        <p:spPr>
          <a:xfrm>
            <a:off x="428596" y="500042"/>
            <a:ext cx="7929618" cy="707886"/>
          </a:xfrm>
          <a:prstGeom prst="rect">
            <a:avLst/>
          </a:prstGeom>
        </p:spPr>
        <p:txBody>
          <a:bodyPr wrap="square">
            <a:spAutoFit/>
          </a:bodyPr>
          <a:lstStyle/>
          <a:p>
            <a:pPr algn="ctr"/>
            <a:r>
              <a:rPr lang="ru-RU" sz="2000" dirty="0" err="1">
                <a:solidFill>
                  <a:srgbClr val="002060"/>
                </a:solidFill>
                <a:latin typeface="Times New Roman" panose="02020603050405020304" pitchFamily="18" charset="0"/>
                <a:cs typeface="Times New Roman" panose="02020603050405020304" pitchFamily="18" charset="0"/>
              </a:rPr>
              <a:t>Оқушылардың кәсіби бағдарын диагностикалау</a:t>
            </a:r>
            <a:endParaRPr lang="ru-RU" sz="2000" dirty="0">
              <a:solidFill>
                <a:srgbClr val="002060"/>
              </a:solidFill>
              <a:latin typeface="Times New Roman" panose="02020603050405020304" pitchFamily="18" charset="0"/>
              <a:cs typeface="Times New Roman" panose="02020603050405020304" pitchFamily="18" charset="0"/>
            </a:endParaRPr>
          </a:p>
          <a:p>
            <a:pPr algn="ct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қабілетін қамтамасыз ету</a:t>
            </a:r>
            <a:endParaRPr lang="ru-RU" sz="2000" dirty="0">
              <a:solidFill>
                <a:srgbClr val="002060"/>
              </a:solidFill>
              <a:latin typeface="Times New Roman" panose="02020603050405020304" pitchFamily="18" charset="0"/>
              <a:cs typeface="Times New Roman" panose="02020603050405020304" pitchFamily="18" charset="0"/>
            </a:endParaRPr>
          </a:p>
        </p:txBody>
      </p:sp>
      <p:pic>
        <p:nvPicPr>
          <p:cNvPr id="6" name="Picture 4"/>
          <p:cNvPicPr>
            <a:picLocks noChangeAspect="1" noChangeArrowheads="1"/>
          </p:cNvPicPr>
          <p:nvPr/>
        </p:nvPicPr>
        <p:blipFill>
          <a:blip r:embed="rId4" cstate="print"/>
          <a:srcRect/>
          <a:stretch>
            <a:fillRect/>
          </a:stretch>
        </p:blipFill>
        <p:spPr bwMode="auto">
          <a:xfrm>
            <a:off x="1357290" y="3786190"/>
            <a:ext cx="3302102" cy="2476576"/>
          </a:xfrm>
          <a:prstGeom prst="rect">
            <a:avLst/>
          </a:prstGeom>
          <a:noFill/>
          <a:ln w="9525">
            <a:noFill/>
            <a:miter lim="800000"/>
            <a:headEnd/>
            <a:tailEnd/>
          </a:ln>
          <a:effectLst/>
        </p:spPr>
      </p:pic>
      <p:pic>
        <p:nvPicPr>
          <p:cNvPr id="8" name="Picture 2" descr="C:\Users\гулсим\Desktop\газеты\20190502_071829.jpg"/>
          <p:cNvPicPr>
            <a:picLocks noChangeAspect="1" noChangeArrowheads="1"/>
          </p:cNvPicPr>
          <p:nvPr/>
        </p:nvPicPr>
        <p:blipFill>
          <a:blip r:embed="rId5" cstate="print"/>
          <a:srcRect l="40391" t="19495" r="9920" b="35033"/>
          <a:stretch>
            <a:fillRect/>
          </a:stretch>
        </p:blipFill>
        <p:spPr bwMode="auto">
          <a:xfrm rot="5628130">
            <a:off x="5856392" y="3471588"/>
            <a:ext cx="2078714" cy="3660453"/>
          </a:xfrm>
          <a:prstGeom prst="rect">
            <a:avLst/>
          </a:prstGeom>
          <a:ln>
            <a:noFill/>
          </a:ln>
          <a:effectLst>
            <a:softEdge rad="112500"/>
          </a:effectLst>
        </p:spPr>
      </p:pic>
      <p:pic>
        <p:nvPicPr>
          <p:cNvPr id="9" name="Picture 2" descr="C:\Users\гулсим\Documents\Panasonic\MFS\Scan\20190504_193839.jpg"/>
          <p:cNvPicPr>
            <a:picLocks noChangeAspect="1" noChangeArrowheads="1"/>
          </p:cNvPicPr>
          <p:nvPr/>
        </p:nvPicPr>
        <p:blipFill>
          <a:blip r:embed="rId6" cstate="print"/>
          <a:srcRect l="54781" t="42592" r="5151" b="3588"/>
          <a:stretch>
            <a:fillRect/>
          </a:stretch>
        </p:blipFill>
        <p:spPr bwMode="auto">
          <a:xfrm>
            <a:off x="6072198" y="1071546"/>
            <a:ext cx="1575195" cy="3000372"/>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Users\Aigul\Desktop\2 фон.jpg"/>
          <p:cNvPicPr>
            <a:picLocks noChangeAspect="1" noChangeArrowheads="1"/>
          </p:cNvPicPr>
          <p:nvPr/>
        </p:nvPicPr>
        <p:blipFill>
          <a:blip r:embed="rId2" cstate="print"/>
          <a:srcRect/>
          <a:stretch>
            <a:fillRect/>
          </a:stretch>
        </p:blipFill>
        <p:spPr bwMode="auto">
          <a:xfrm rot="5400000">
            <a:off x="1154114" y="-1160463"/>
            <a:ext cx="6864350" cy="9172575"/>
          </a:xfrm>
          <a:prstGeom prst="rect">
            <a:avLst/>
          </a:prstGeom>
          <a:noFill/>
          <a:ln w="9525">
            <a:noFill/>
            <a:miter lim="800000"/>
            <a:headEnd/>
            <a:tailEnd/>
          </a:ln>
        </p:spPr>
      </p:pic>
      <p:sp>
        <p:nvSpPr>
          <p:cNvPr id="10243" name="Rectangle 11"/>
          <p:cNvSpPr>
            <a:spLocks noChangeArrowheads="1"/>
          </p:cNvSpPr>
          <p:nvPr/>
        </p:nvSpPr>
        <p:spPr bwMode="auto">
          <a:xfrm>
            <a:off x="3786182" y="357167"/>
            <a:ext cx="4929221" cy="62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indent="44958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b="1" dirty="0">
                <a:solidFill>
                  <a:srgbClr val="FF0066"/>
                </a:solidFill>
                <a:latin typeface="Times New Roman" panose="02020603050405020304" pitchFamily="18" charset="0"/>
              </a:rPr>
              <a:t>Мектептің   төлқұжаты</a:t>
            </a:r>
          </a:p>
          <a:p>
            <a:pPr algn="ctr" eaLnBrk="1" hangingPunct="1"/>
            <a:endParaRPr lang="ru-RU" altLang="en-US" dirty="0">
              <a:solidFill>
                <a:srgbClr val="FF0066"/>
              </a:solidFill>
              <a:latin typeface="Times New Roman" panose="02020603050405020304" pitchFamily="18" charset="0"/>
            </a:endParaRPr>
          </a:p>
          <a:p>
            <a:pPr eaLnBrk="1" hangingPunct="1"/>
            <a:r>
              <a:rPr lang="en-US" altLang="en-US" sz="1100" b="1" dirty="0">
                <a:solidFill>
                  <a:srgbClr val="FF0066"/>
                </a:solidFill>
                <a:latin typeface="Times New Roman" panose="02020603050405020304" pitchFamily="18" charset="0"/>
              </a:rPr>
              <a:t>Мектептің  атауы:</a:t>
            </a:r>
            <a:r>
              <a:rPr lang="en-US" altLang="en-US" sz="1100" b="1" dirty="0">
                <a:latin typeface="Times New Roman" panose="02020603050405020304" pitchFamily="18" charset="0"/>
              </a:rPr>
              <a:t>           </a:t>
            </a:r>
            <a:r>
              <a:rPr lang="en-US" altLang="en-US" sz="1100" dirty="0">
                <a:latin typeface="Times New Roman" panose="02020603050405020304" pitchFamily="18" charset="0"/>
              </a:rPr>
              <a:t> </a:t>
            </a:r>
            <a:r>
              <a:rPr lang="en-US" altLang="en-US" sz="1100" dirty="0">
                <a:solidFill>
                  <a:srgbClr val="0000FF"/>
                </a:solidFill>
                <a:latin typeface="Times New Roman" panose="02020603050405020304" pitchFamily="18" charset="0"/>
              </a:rPr>
              <a:t> Маңғыстау аудандық білім бөлімінің «Өтес орта мектебі» ММ</a:t>
            </a:r>
            <a:endParaRPr lang="ru-RU" altLang="en-US" sz="1100" dirty="0">
              <a:solidFill>
                <a:srgbClr val="0000FF"/>
              </a:solidFill>
              <a:latin typeface="Times New Roman" panose="02020603050405020304" pitchFamily="18" charset="0"/>
            </a:endParaRPr>
          </a:p>
          <a:p>
            <a:pPr eaLnBrk="1" hangingPunct="1"/>
            <a:r>
              <a:rPr lang="en-US" altLang="en-US" sz="1100" b="1" dirty="0">
                <a:solidFill>
                  <a:srgbClr val="FF0066"/>
                </a:solidFill>
                <a:latin typeface="Times New Roman" panose="02020603050405020304" pitchFamily="18" charset="0"/>
              </a:rPr>
              <a:t>Тұрғылықты мекен – жайы:</a:t>
            </a:r>
            <a:r>
              <a:rPr lang="en-US" altLang="en-US" sz="1100" dirty="0">
                <a:latin typeface="Times New Roman" panose="02020603050405020304" pitchFamily="18" charset="0"/>
              </a:rPr>
              <a:t>  </a:t>
            </a:r>
            <a:r>
              <a:rPr lang="en-US" altLang="en-US" sz="1100" dirty="0">
                <a:solidFill>
                  <a:srgbClr val="0000FF"/>
                </a:solidFill>
                <a:latin typeface="Times New Roman" panose="02020603050405020304" pitchFamily="18" charset="0"/>
              </a:rPr>
              <a:t>Маңғыстау облысы Маңғыстау ауданы с Сай-Өтес</a:t>
            </a:r>
            <a:r>
              <a:rPr lang="en-US" altLang="en-US" sz="1100" dirty="0">
                <a:latin typeface="Times New Roman" panose="02020603050405020304" pitchFamily="18" charset="0"/>
              </a:rPr>
              <a:t>   </a:t>
            </a:r>
            <a:endParaRPr lang="ru-RU" altLang="en-US" sz="1100" dirty="0">
              <a:latin typeface="Times New Roman" panose="02020603050405020304" pitchFamily="18" charset="0"/>
            </a:endParaRPr>
          </a:p>
          <a:p>
            <a:pPr eaLnBrk="1" hangingPunct="1"/>
            <a:r>
              <a:rPr lang="en-US" altLang="en-US" sz="1100" dirty="0">
                <a:latin typeface="Times New Roman" panose="02020603050405020304" pitchFamily="18" charset="0"/>
              </a:rPr>
              <a:t>                                </a:t>
            </a:r>
            <a:r>
              <a:rPr lang="en-US" altLang="en-US" sz="1100" dirty="0">
                <a:solidFill>
                  <a:srgbClr val="0000FF"/>
                </a:solidFill>
                <a:latin typeface="Times New Roman" panose="02020603050405020304" pitchFamily="18" charset="0"/>
              </a:rPr>
              <a:t>Орталық көшесі 3/1 телефондар: 45 – 455, 45 - 365</a:t>
            </a:r>
            <a:endParaRPr lang="ru-RU" altLang="en-US" sz="1100" dirty="0">
              <a:solidFill>
                <a:srgbClr val="0000FF"/>
              </a:solidFill>
              <a:latin typeface="Times New Roman" panose="02020603050405020304" pitchFamily="18" charset="0"/>
            </a:endParaRPr>
          </a:p>
          <a:p>
            <a:pPr eaLnBrk="1" hangingPunct="1"/>
            <a:r>
              <a:rPr lang="en-US" altLang="en-US" sz="1100" dirty="0">
                <a:solidFill>
                  <a:srgbClr val="0000FF"/>
                </a:solidFill>
                <a:latin typeface="Times New Roman" panose="02020603050405020304" pitchFamily="18" charset="0"/>
              </a:rPr>
              <a:t>                                                                                                                   </a:t>
            </a:r>
            <a:endParaRPr lang="ru-RU" altLang="en-US" sz="1100" dirty="0">
              <a:solidFill>
                <a:srgbClr val="0000FF"/>
              </a:solidFill>
              <a:latin typeface="Times New Roman" panose="02020603050405020304" pitchFamily="18" charset="0"/>
            </a:endParaRPr>
          </a:p>
          <a:p>
            <a:pPr eaLnBrk="1" hangingPunct="1"/>
            <a:r>
              <a:rPr lang="en-US" altLang="en-US" sz="1100" b="1" dirty="0">
                <a:solidFill>
                  <a:srgbClr val="FF0066"/>
                </a:solidFill>
                <a:latin typeface="Times New Roman" panose="02020603050405020304" pitchFamily="18" charset="0"/>
              </a:rPr>
              <a:t>Мектеп  типі:</a:t>
            </a:r>
            <a:r>
              <a:rPr lang="en-US" altLang="en-US" sz="1100" dirty="0">
                <a:latin typeface="Times New Roman" panose="02020603050405020304" pitchFamily="18" charset="0"/>
              </a:rPr>
              <a:t>                       </a:t>
            </a:r>
            <a:r>
              <a:rPr lang="en-US" altLang="en-US" sz="1100" dirty="0">
                <a:solidFill>
                  <a:srgbClr val="0000FF"/>
                </a:solidFill>
                <a:latin typeface="Times New Roman" panose="02020603050405020304" pitchFamily="18" charset="0"/>
              </a:rPr>
              <a:t>Жалпы білім беретін орта мектеп</a:t>
            </a:r>
            <a:endParaRPr lang="ru-RU" altLang="en-US" sz="1100" dirty="0">
              <a:solidFill>
                <a:srgbClr val="0000FF"/>
              </a:solidFill>
              <a:latin typeface="Times New Roman" panose="02020603050405020304" pitchFamily="18" charset="0"/>
            </a:endParaRPr>
          </a:p>
          <a:p>
            <a:pPr eaLnBrk="1" hangingPunct="1"/>
            <a:r>
              <a:rPr lang="en-US" altLang="en-US" sz="1100" b="1" dirty="0">
                <a:solidFill>
                  <a:srgbClr val="FF0066"/>
                </a:solidFill>
                <a:latin typeface="Times New Roman" panose="02020603050405020304" pitchFamily="18" charset="0"/>
              </a:rPr>
              <a:t>Салынған жылы:</a:t>
            </a:r>
            <a:r>
              <a:rPr lang="en-US" altLang="en-US" sz="1100" dirty="0">
                <a:latin typeface="Times New Roman" panose="02020603050405020304" pitchFamily="18" charset="0"/>
              </a:rPr>
              <a:t>                </a:t>
            </a:r>
            <a:r>
              <a:rPr lang="en-US" altLang="en-US" sz="1100" dirty="0">
                <a:solidFill>
                  <a:srgbClr val="0000FF"/>
                </a:solidFill>
                <a:latin typeface="Times New Roman" panose="02020603050405020304" pitchFamily="18" charset="0"/>
              </a:rPr>
              <a:t>25.05.2007 ж.</a:t>
            </a:r>
            <a:endParaRPr lang="ru-RU" altLang="en-US" sz="1100" dirty="0">
              <a:solidFill>
                <a:srgbClr val="0000FF"/>
              </a:solidFill>
              <a:latin typeface="Times New Roman" panose="02020603050405020304" pitchFamily="18" charset="0"/>
            </a:endParaRPr>
          </a:p>
          <a:p>
            <a:pPr eaLnBrk="1" hangingPunct="1"/>
            <a:r>
              <a:rPr lang="en-US" altLang="en-US" sz="1100" b="1" dirty="0">
                <a:solidFill>
                  <a:srgbClr val="FF0066"/>
                </a:solidFill>
                <a:latin typeface="Times New Roman" panose="02020603050405020304" pitchFamily="18" charset="0"/>
              </a:rPr>
              <a:t>Сыйымдылығы:</a:t>
            </a:r>
            <a:r>
              <a:rPr lang="en-US" altLang="en-US" sz="1100" dirty="0">
                <a:latin typeface="Times New Roman" panose="02020603050405020304" pitchFamily="18" charset="0"/>
              </a:rPr>
              <a:t>                 </a:t>
            </a:r>
            <a:r>
              <a:rPr lang="en-US" altLang="en-US" sz="1100" dirty="0">
                <a:solidFill>
                  <a:srgbClr val="0000FF"/>
                </a:solidFill>
                <a:latin typeface="Times New Roman" panose="02020603050405020304" pitchFamily="18" charset="0"/>
              </a:rPr>
              <a:t>392</a:t>
            </a:r>
            <a:endParaRPr lang="ru-RU" altLang="en-US" sz="1100" dirty="0">
              <a:solidFill>
                <a:srgbClr val="0000FF"/>
              </a:solidFill>
              <a:latin typeface="Times New Roman" panose="02020603050405020304" pitchFamily="18" charset="0"/>
            </a:endParaRPr>
          </a:p>
          <a:p>
            <a:pPr eaLnBrk="1" hangingPunct="1"/>
            <a:r>
              <a:rPr lang="en-US" altLang="en-US" sz="1100" b="1" dirty="0">
                <a:solidFill>
                  <a:srgbClr val="FF0066"/>
                </a:solidFill>
                <a:latin typeface="Times New Roman" panose="02020603050405020304" pitchFamily="18" charset="0"/>
              </a:rPr>
              <a:t>Банкілік реквизиті:</a:t>
            </a:r>
            <a:r>
              <a:rPr lang="en-US" altLang="en-US" sz="1100" dirty="0">
                <a:latin typeface="Times New Roman" panose="02020603050405020304" pitchFamily="18" charset="0"/>
              </a:rPr>
              <a:t>            </a:t>
            </a:r>
            <a:r>
              <a:rPr lang="en-US" altLang="en-US" sz="1100" dirty="0">
                <a:solidFill>
                  <a:srgbClr val="0000FF"/>
                </a:solidFill>
                <a:latin typeface="Times New Roman" panose="02020603050405020304" pitchFamily="18" charset="0"/>
              </a:rPr>
              <a:t>РНН 430400002374</a:t>
            </a:r>
            <a:endParaRPr lang="ru-RU" altLang="en-US" sz="1100" dirty="0">
              <a:solidFill>
                <a:srgbClr val="0000FF"/>
              </a:solidFill>
              <a:latin typeface="Times New Roman" panose="02020603050405020304" pitchFamily="18" charset="0"/>
            </a:endParaRPr>
          </a:p>
          <a:p>
            <a:pPr eaLnBrk="1" hangingPunct="1"/>
            <a:r>
              <a:rPr lang="en-US" altLang="en-US" sz="1100" dirty="0">
                <a:solidFill>
                  <a:srgbClr val="0000FF"/>
                </a:solidFill>
                <a:latin typeface="Times New Roman" panose="02020603050405020304" pitchFamily="18" charset="0"/>
              </a:rPr>
              <a:t>	                                    БИК  KKMFKZ2A</a:t>
            </a:r>
            <a:endParaRPr lang="ru-RU" altLang="en-US" sz="1100" dirty="0">
              <a:solidFill>
                <a:srgbClr val="0000FF"/>
              </a:solidFill>
              <a:latin typeface="Times New Roman" panose="02020603050405020304" pitchFamily="18" charset="0"/>
            </a:endParaRPr>
          </a:p>
          <a:p>
            <a:pPr eaLnBrk="1" hangingPunct="1"/>
            <a:r>
              <a:rPr lang="en-US" altLang="en-US" sz="1100" dirty="0">
                <a:solidFill>
                  <a:srgbClr val="0000FF"/>
                </a:solidFill>
                <a:latin typeface="Times New Roman" panose="02020603050405020304" pitchFamily="18" charset="0"/>
              </a:rPr>
              <a:t>                                                ИИК  KZ95070103KSN4304000</a:t>
            </a:r>
            <a:endParaRPr lang="ru-RU" altLang="en-US" sz="1100" dirty="0">
              <a:solidFill>
                <a:srgbClr val="0000FF"/>
              </a:solidFill>
              <a:latin typeface="Times New Roman" panose="02020603050405020304" pitchFamily="18" charset="0"/>
            </a:endParaRPr>
          </a:p>
          <a:p>
            <a:pPr eaLnBrk="1" hangingPunct="1"/>
            <a:r>
              <a:rPr lang="en-US" altLang="en-US" sz="1100" dirty="0">
                <a:solidFill>
                  <a:srgbClr val="0000FF"/>
                </a:solidFill>
                <a:latin typeface="Times New Roman" panose="02020603050405020304" pitchFamily="18" charset="0"/>
              </a:rPr>
              <a:t>                                               БИН  011140004288</a:t>
            </a:r>
            <a:endParaRPr lang="ru-RU" altLang="en-US" sz="1100" dirty="0">
              <a:solidFill>
                <a:srgbClr val="0000FF"/>
              </a:solidFill>
              <a:latin typeface="Times New Roman" panose="02020603050405020304" pitchFamily="18" charset="0"/>
            </a:endParaRPr>
          </a:p>
          <a:p>
            <a:pPr eaLnBrk="1" hangingPunct="1"/>
            <a:r>
              <a:rPr lang="en-US" altLang="en-US" sz="1100" dirty="0">
                <a:solidFill>
                  <a:srgbClr val="0000FF"/>
                </a:solidFill>
                <a:latin typeface="Times New Roman" panose="02020603050405020304" pitchFamily="18" charset="0"/>
              </a:rPr>
              <a:t>                                                ММ. «Қазынашылық басқармасы» </a:t>
            </a:r>
            <a:endParaRPr lang="ru-RU" altLang="en-US" sz="1100" dirty="0">
              <a:solidFill>
                <a:srgbClr val="0000FF"/>
              </a:solidFill>
              <a:latin typeface="Times New Roman" panose="02020603050405020304" pitchFamily="18" charset="0"/>
            </a:endParaRPr>
          </a:p>
          <a:p>
            <a:pPr eaLnBrk="1" hangingPunct="1"/>
            <a:r>
              <a:rPr lang="en-US" altLang="en-US" sz="1100" dirty="0">
                <a:solidFill>
                  <a:srgbClr val="0000FF"/>
                </a:solidFill>
                <a:latin typeface="Times New Roman" panose="02020603050405020304" pitchFamily="18" charset="0"/>
              </a:rPr>
              <a:t>                                                Маңғыстау ауданы</a:t>
            </a:r>
            <a:endParaRPr lang="ru-RU" altLang="en-US" sz="1100" dirty="0">
              <a:solidFill>
                <a:srgbClr val="0000FF"/>
              </a:solidFill>
              <a:latin typeface="Times New Roman" panose="02020603050405020304" pitchFamily="18" charset="0"/>
            </a:endParaRPr>
          </a:p>
          <a:p>
            <a:pPr eaLnBrk="1" hangingPunct="1"/>
            <a:r>
              <a:rPr lang="en-US" altLang="en-US" sz="1100" b="1" dirty="0">
                <a:solidFill>
                  <a:srgbClr val="FF0066"/>
                </a:solidFill>
                <a:latin typeface="Times New Roman" panose="02020603050405020304" pitchFamily="18" charset="0"/>
              </a:rPr>
              <a:t>Ұйымдастырушы:</a:t>
            </a:r>
            <a:r>
              <a:rPr lang="en-US" altLang="en-US" sz="1100" dirty="0">
                <a:latin typeface="Times New Roman" panose="02020603050405020304" pitchFamily="18" charset="0"/>
              </a:rPr>
              <a:t>             </a:t>
            </a:r>
            <a:r>
              <a:rPr lang="en-US" altLang="en-US" sz="1100" dirty="0">
                <a:solidFill>
                  <a:srgbClr val="0000FF"/>
                </a:solidFill>
                <a:latin typeface="Times New Roman" panose="02020603050405020304" pitchFamily="18" charset="0"/>
              </a:rPr>
              <a:t>Маңғыстау аудандық білім бөлімі</a:t>
            </a:r>
            <a:endParaRPr lang="ru-RU" altLang="en-US" sz="1100" dirty="0">
              <a:solidFill>
                <a:srgbClr val="0000FF"/>
              </a:solidFill>
              <a:latin typeface="Times New Roman" panose="02020603050405020304" pitchFamily="18" charset="0"/>
            </a:endParaRPr>
          </a:p>
          <a:p>
            <a:pPr eaLnBrk="1" hangingPunct="1"/>
            <a:r>
              <a:rPr lang="en-US" altLang="en-US" sz="1100" dirty="0">
                <a:solidFill>
                  <a:srgbClr val="0000FF"/>
                </a:solidFill>
                <a:latin typeface="Times New Roman" panose="02020603050405020304" pitchFamily="18" charset="0"/>
              </a:rPr>
              <a:t>                                               Шетпе селосы </a:t>
            </a:r>
          </a:p>
          <a:p>
            <a:pPr eaLnBrk="1" hangingPunct="1"/>
            <a:r>
              <a:rPr lang="en-US" altLang="en-US" sz="1100" dirty="0">
                <a:solidFill>
                  <a:srgbClr val="0000FF"/>
                </a:solidFill>
                <a:latin typeface="Times New Roman" panose="02020603050405020304" pitchFamily="18" charset="0"/>
              </a:rPr>
              <a:t>                                               Телефондар: 8 (72931)-2-12-64 </a:t>
            </a:r>
            <a:endParaRPr lang="ru-RU" altLang="en-US" sz="1100" dirty="0">
              <a:solidFill>
                <a:srgbClr val="0000FF"/>
              </a:solidFill>
              <a:latin typeface="Times New Roman" panose="02020603050405020304" pitchFamily="18" charset="0"/>
            </a:endParaRPr>
          </a:p>
          <a:p>
            <a:pPr eaLnBrk="1" hangingPunct="1"/>
            <a:r>
              <a:rPr lang="en-US" altLang="en-US" sz="1100" b="1" dirty="0">
                <a:solidFill>
                  <a:srgbClr val="FF0066"/>
                </a:solidFill>
                <a:latin typeface="Times New Roman" panose="02020603050405020304" pitchFamily="18" charset="0"/>
              </a:rPr>
              <a:t>Ұжымдық – құқықтық формасы:</a:t>
            </a:r>
            <a:r>
              <a:rPr lang="en-US" altLang="en-US" sz="1100" dirty="0">
                <a:latin typeface="Times New Roman" panose="02020603050405020304" pitchFamily="18" charset="0"/>
              </a:rPr>
              <a:t>  </a:t>
            </a:r>
            <a:r>
              <a:rPr lang="en-US" altLang="en-US" sz="1100" dirty="0">
                <a:solidFill>
                  <a:srgbClr val="0000FF"/>
                </a:solidFill>
                <a:latin typeface="Times New Roman" panose="02020603050405020304" pitchFamily="18" charset="0"/>
              </a:rPr>
              <a:t>Мемлекеттік</a:t>
            </a:r>
            <a:endParaRPr lang="ru-RU" altLang="en-US" sz="1100" dirty="0">
              <a:solidFill>
                <a:srgbClr val="0000FF"/>
              </a:solidFill>
              <a:latin typeface="Times New Roman" panose="02020603050405020304" pitchFamily="18" charset="0"/>
            </a:endParaRPr>
          </a:p>
          <a:p>
            <a:pPr eaLnBrk="1" hangingPunct="1"/>
            <a:r>
              <a:rPr lang="en-US" altLang="en-US" sz="1100" b="1" dirty="0">
                <a:solidFill>
                  <a:srgbClr val="FF0066"/>
                </a:solidFill>
                <a:latin typeface="Times New Roman" panose="02020603050405020304" pitchFamily="18" charset="0"/>
              </a:rPr>
              <a:t>Тіркелу куәлігі:</a:t>
            </a:r>
            <a:r>
              <a:rPr lang="en-US" altLang="en-US" sz="1100" dirty="0">
                <a:latin typeface="Times New Roman" panose="02020603050405020304" pitchFamily="18" charset="0"/>
              </a:rPr>
              <a:t>                  </a:t>
            </a:r>
            <a:r>
              <a:rPr lang="en-US" altLang="en-US" sz="1100" dirty="0">
                <a:solidFill>
                  <a:srgbClr val="0000FF"/>
                </a:solidFill>
                <a:latin typeface="Times New Roman" panose="02020603050405020304" pitchFamily="18" charset="0"/>
              </a:rPr>
              <a:t>278-1943-04 – ГУ</a:t>
            </a:r>
            <a:endParaRPr lang="ru-RU" altLang="en-US" sz="1100" dirty="0">
              <a:solidFill>
                <a:srgbClr val="0000FF"/>
              </a:solidFill>
              <a:latin typeface="Times New Roman" panose="02020603050405020304" pitchFamily="18" charset="0"/>
            </a:endParaRPr>
          </a:p>
          <a:p>
            <a:pPr eaLnBrk="1" hangingPunct="1"/>
            <a:r>
              <a:rPr lang="en-US" altLang="en-US" sz="1100" b="1" dirty="0">
                <a:solidFill>
                  <a:srgbClr val="FF0066"/>
                </a:solidFill>
                <a:latin typeface="Times New Roman" panose="02020603050405020304" pitchFamily="18" charset="0"/>
              </a:rPr>
              <a:t>Бизнес сәйкестендіру номері:</a:t>
            </a:r>
            <a:r>
              <a:rPr lang="en-US" altLang="en-US" sz="1100" dirty="0">
                <a:latin typeface="Times New Roman" panose="02020603050405020304" pitchFamily="18" charset="0"/>
              </a:rPr>
              <a:t> </a:t>
            </a:r>
            <a:r>
              <a:rPr lang="en-US" altLang="en-US" sz="1100" dirty="0">
                <a:solidFill>
                  <a:srgbClr val="0000FF"/>
                </a:solidFill>
                <a:latin typeface="Times New Roman" panose="02020603050405020304" pitchFamily="18" charset="0"/>
              </a:rPr>
              <a:t>011140004288</a:t>
            </a:r>
            <a:endParaRPr lang="ru-RU" altLang="en-US" sz="1100" dirty="0">
              <a:solidFill>
                <a:srgbClr val="0000FF"/>
              </a:solidFill>
              <a:latin typeface="Times New Roman" panose="02020603050405020304" pitchFamily="18" charset="0"/>
            </a:endParaRPr>
          </a:p>
          <a:p>
            <a:pPr eaLnBrk="1" hangingPunct="1"/>
            <a:r>
              <a:rPr lang="en-US" altLang="en-US" sz="1100" b="1" dirty="0">
                <a:solidFill>
                  <a:srgbClr val="FF0066"/>
                </a:solidFill>
                <a:latin typeface="Times New Roman" panose="02020603050405020304" pitchFamily="18" charset="0"/>
              </a:rPr>
              <a:t>Лицензия және ұсыныс:   </a:t>
            </a:r>
            <a:r>
              <a:rPr lang="en-US" altLang="en-US" sz="1100" dirty="0">
                <a:solidFill>
                  <a:srgbClr val="0000FF"/>
                </a:solidFill>
                <a:latin typeface="Times New Roman" panose="02020603050405020304" pitchFamily="18" charset="0"/>
              </a:rPr>
              <a:t>В № 0519912 18 ақпан 2012 жыл, </a:t>
            </a:r>
          </a:p>
          <a:p>
            <a:pPr eaLnBrk="1" hangingPunct="1"/>
            <a:r>
              <a:rPr lang="en-US" altLang="en-US" sz="1100" dirty="0">
                <a:solidFill>
                  <a:srgbClr val="0000FF"/>
                </a:solidFill>
                <a:latin typeface="Times New Roman" panose="02020603050405020304" pitchFamily="18" charset="0"/>
              </a:rPr>
              <a:t>		           KZ26BFA00083117 28.04.2020жыл </a:t>
            </a:r>
            <a:endParaRPr lang="ru-RU" altLang="en-US" sz="1100" dirty="0">
              <a:solidFill>
                <a:srgbClr val="0000FF"/>
              </a:solidFill>
              <a:latin typeface="Times New Roman" panose="02020603050405020304" pitchFamily="18" charset="0"/>
            </a:endParaRPr>
          </a:p>
          <a:p>
            <a:pPr eaLnBrk="1" hangingPunct="1"/>
            <a:r>
              <a:rPr lang="en-US" altLang="en-US" sz="1100" dirty="0">
                <a:solidFill>
                  <a:srgbClr val="0000FF"/>
                </a:solidFill>
                <a:latin typeface="Times New Roman" panose="02020603050405020304" pitchFamily="18" charset="0"/>
              </a:rPr>
              <a:t>                                               «Жалпы орта білім» мерзімі шектелмеген</a:t>
            </a:r>
          </a:p>
          <a:p>
            <a:pPr eaLnBrk="1" hangingPunct="1"/>
            <a:r>
              <a:rPr lang="en-US" altLang="en-US" sz="1100" b="1" dirty="0">
                <a:solidFill>
                  <a:srgbClr val="FF0066"/>
                </a:solidFill>
                <a:latin typeface="Times New Roman" panose="02020603050405020304" pitchFamily="18" charset="0"/>
              </a:rPr>
              <a:t>Статистикалық  карточка:</a:t>
            </a:r>
            <a:r>
              <a:rPr lang="en-US" altLang="en-US" sz="1100" dirty="0">
                <a:latin typeface="Times New Roman" panose="02020603050405020304" pitchFamily="18" charset="0"/>
              </a:rPr>
              <a:t>  </a:t>
            </a:r>
            <a:r>
              <a:rPr lang="en-US" altLang="en-US" sz="1100" dirty="0">
                <a:solidFill>
                  <a:srgbClr val="0000FF"/>
                </a:solidFill>
                <a:latin typeface="Times New Roman" panose="02020603050405020304" pitchFamily="18" charset="0"/>
              </a:rPr>
              <a:t>ҚҰЖС мемлекеттік  сынаптаушы бойынша коды: 39561526</a:t>
            </a:r>
            <a:endParaRPr lang="ru-RU" altLang="en-US" sz="1100" dirty="0">
              <a:solidFill>
                <a:srgbClr val="0000FF"/>
              </a:solidFill>
              <a:latin typeface="Times New Roman" panose="02020603050405020304" pitchFamily="18" charset="0"/>
            </a:endParaRPr>
          </a:p>
          <a:p>
            <a:pPr eaLnBrk="1" hangingPunct="1"/>
            <a:r>
              <a:rPr lang="en-US" altLang="en-US" sz="1100" dirty="0">
                <a:solidFill>
                  <a:srgbClr val="0000FF"/>
                </a:solidFill>
                <a:latin typeface="Times New Roman" panose="02020603050405020304" pitchFamily="18" charset="0"/>
              </a:rPr>
              <a:t>                                                   ҚҰЖС  кодының  берілген  күні  11.11.2001.</a:t>
            </a:r>
            <a:endParaRPr lang="ru-RU" altLang="en-US" sz="1100" dirty="0">
              <a:solidFill>
                <a:srgbClr val="0000FF"/>
              </a:solidFill>
              <a:latin typeface="Times New Roman" panose="02020603050405020304" pitchFamily="18" charset="0"/>
            </a:endParaRPr>
          </a:p>
          <a:p>
            <a:pPr eaLnBrk="1" hangingPunct="1"/>
            <a:r>
              <a:rPr lang="en-US" altLang="en-US" sz="1100" b="1" dirty="0">
                <a:solidFill>
                  <a:srgbClr val="FF0066"/>
                </a:solidFill>
                <a:latin typeface="Times New Roman" panose="02020603050405020304" pitchFamily="18" charset="0"/>
              </a:rPr>
              <a:t>Ғимараттың  типі:</a:t>
            </a:r>
            <a:r>
              <a:rPr lang="en-US" altLang="en-US" sz="1100" dirty="0">
                <a:latin typeface="Times New Roman" panose="02020603050405020304" pitchFamily="18" charset="0"/>
              </a:rPr>
              <a:t>                 </a:t>
            </a:r>
            <a:r>
              <a:rPr lang="en-US" altLang="en-US" sz="1100" dirty="0">
                <a:solidFill>
                  <a:srgbClr val="0000FF"/>
                </a:solidFill>
                <a:latin typeface="Times New Roman" panose="02020603050405020304" pitchFamily="18" charset="0"/>
              </a:rPr>
              <a:t>типтік  жобада</a:t>
            </a:r>
            <a:endParaRPr lang="ru-RU" altLang="en-US" sz="1100" dirty="0">
              <a:solidFill>
                <a:srgbClr val="0000FF"/>
              </a:solidFill>
              <a:latin typeface="Times New Roman" panose="02020603050405020304" pitchFamily="18" charset="0"/>
            </a:endParaRPr>
          </a:p>
          <a:p>
            <a:pPr eaLnBrk="1" hangingPunct="1"/>
            <a:r>
              <a:rPr lang="en-US" altLang="en-US" sz="1100" b="1" dirty="0">
                <a:solidFill>
                  <a:srgbClr val="FF0066"/>
                </a:solidFill>
                <a:latin typeface="Times New Roman" panose="02020603050405020304" pitchFamily="18" charset="0"/>
              </a:rPr>
              <a:t>Соңғы жөндеу жұмыстары жүргізілген мерзім:</a:t>
            </a:r>
            <a:r>
              <a:rPr lang="ru-RU" altLang="en-US" sz="1100" dirty="0">
                <a:latin typeface="Times New Roman" panose="02020603050405020304" pitchFamily="18" charset="0"/>
              </a:rPr>
              <a:t> </a:t>
            </a:r>
            <a:r>
              <a:rPr lang="en-US" altLang="en-US" sz="1100" dirty="0">
                <a:solidFill>
                  <a:srgbClr val="0000FF"/>
                </a:solidFill>
                <a:latin typeface="Times New Roman" panose="02020603050405020304" pitchFamily="18" charset="0"/>
              </a:rPr>
              <a:t>Мекемеге жыл сайын ағымдағы жөндеу жұмыстары     жүргізіледі.   4- жылу қазандығы орнатылған, мектеп көгілдір отынмен       жылытылады.</a:t>
            </a:r>
            <a:endParaRPr lang="ru-RU" altLang="en-US" sz="1100" dirty="0">
              <a:solidFill>
                <a:srgbClr val="0000FF"/>
              </a:solidFill>
              <a:latin typeface="Times New Roman" panose="02020603050405020304" pitchFamily="18" charset="0"/>
            </a:endParaRPr>
          </a:p>
          <a:p>
            <a:pPr eaLnBrk="1" hangingPunct="1"/>
            <a:r>
              <a:rPr lang="en-US" altLang="en-US" sz="1100" b="1" dirty="0">
                <a:solidFill>
                  <a:srgbClr val="FF0066"/>
                </a:solidFill>
                <a:latin typeface="Times New Roman" panose="02020603050405020304" pitchFamily="18" charset="0"/>
              </a:rPr>
              <a:t>Сумен қамтамасыз етілуі:</a:t>
            </a:r>
            <a:r>
              <a:rPr lang="en-US" altLang="en-US" sz="1100" dirty="0">
                <a:latin typeface="Times New Roman" panose="02020603050405020304" pitchFamily="18" charset="0"/>
              </a:rPr>
              <a:t>   </a:t>
            </a:r>
            <a:r>
              <a:rPr lang="en-US" altLang="en-US" sz="1100" dirty="0">
                <a:solidFill>
                  <a:srgbClr val="0000FF"/>
                </a:solidFill>
                <a:latin typeface="Times New Roman" panose="02020603050405020304" pitchFamily="18" charset="0"/>
              </a:rPr>
              <a:t>орталықтандырылған</a:t>
            </a:r>
          </a:p>
        </p:txBody>
      </p:sp>
      <p:pic>
        <p:nvPicPr>
          <p:cNvPr id="3" name="Рисунок 2"/>
          <p:cNvPicPr>
            <a:picLocks noChangeAspect="1"/>
          </p:cNvPicPr>
          <p:nvPr/>
        </p:nvPicPr>
        <p:blipFill rotWithShape="1">
          <a:blip r:embed="rId3" cstate="print">
            <a:extLst>
              <a:ext uri="{28A0092B-C50C-407E-A947-70E740481C1C}">
                <a14:useLocalDpi xmlns:a14="http://schemas.microsoft.com/office/drawing/2010/main" val="0"/>
              </a:ext>
            </a:extLst>
          </a:blip>
          <a:srcRect l="23049" t="365" r="18017" b="8858"/>
          <a:stretch>
            <a:fillRect/>
          </a:stretch>
        </p:blipFill>
        <p:spPr>
          <a:xfrm>
            <a:off x="1000100" y="857232"/>
            <a:ext cx="2507114" cy="504948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C:\Users\Aigul\Desktop\2 фон.jpg"/>
          <p:cNvPicPr>
            <a:picLocks noChangeAspect="1" noChangeArrowheads="1"/>
          </p:cNvPicPr>
          <p:nvPr/>
        </p:nvPicPr>
        <p:blipFill>
          <a:blip r:embed="rId2" cstate="print"/>
          <a:srcRect/>
          <a:stretch>
            <a:fillRect/>
          </a:stretch>
        </p:blipFill>
        <p:spPr bwMode="auto">
          <a:xfrm rot="5400000">
            <a:off x="1154114" y="-1154112"/>
            <a:ext cx="6864350" cy="9172575"/>
          </a:xfrm>
          <a:prstGeom prst="rect">
            <a:avLst/>
          </a:prstGeom>
          <a:noFill/>
          <a:ln w="9525">
            <a:noFill/>
            <a:miter lim="800000"/>
            <a:headEnd/>
            <a:tailEnd/>
          </a:ln>
        </p:spPr>
      </p:pic>
      <p:sp>
        <p:nvSpPr>
          <p:cNvPr id="4" name="Прямоугольник 3"/>
          <p:cNvSpPr/>
          <p:nvPr/>
        </p:nvSpPr>
        <p:spPr>
          <a:xfrm>
            <a:off x="857224" y="428604"/>
            <a:ext cx="7344252" cy="646331"/>
          </a:xfrm>
          <a:prstGeom prst="rect">
            <a:avLst/>
          </a:prstGeom>
          <a:noFill/>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b="1" cap="all" dirty="0">
                <a:solidFill>
                  <a:srgbClr val="FF0000"/>
                </a:solidFill>
                <a:effectLst>
                  <a:reflection blurRad="10000" stA="55000" endPos="48000" dist="500" dir="5400000" sy="-100000" algn="bl" rotWithShape="0"/>
                </a:effectLst>
                <a:latin typeface="Times New Roman" panose="02020603050405020304" pitchFamily="18" charset="0"/>
                <a:cs typeface="Times New Roman" panose="02020603050405020304" pitchFamily="18" charset="0"/>
              </a:rPr>
              <a:t>Оқушыларға кәсіби бағыт бағдар беру</a:t>
            </a:r>
          </a:p>
          <a:p>
            <a:pPr algn="ctr"/>
            <a:r>
              <a:rPr lang="en-US" b="1" cap="all" dirty="0">
                <a:solidFill>
                  <a:srgbClr val="FF0000"/>
                </a:solidFill>
                <a:effectLst>
                  <a:reflection blurRad="10000" stA="55000" endPos="48000" dist="500" dir="5400000" sy="-100000" algn="bl" rotWithShape="0"/>
                </a:effectLst>
                <a:latin typeface="Times New Roman" panose="02020603050405020304" pitchFamily="18" charset="0"/>
                <a:cs typeface="Times New Roman" panose="02020603050405020304" pitchFamily="18" charset="0"/>
              </a:rPr>
              <a:t>КАЗтрансойл МҚС мекемесі мамандармен кездесу</a:t>
            </a:r>
            <a:endParaRPr lang="ru-RU" b="1" cap="all" spc="0" dirty="0">
              <a:solidFill>
                <a:srgbClr val="FF0000"/>
              </a:solidFill>
              <a:effectLst>
                <a:reflection blurRad="10000" stA="55000" endPos="48000" dist="500" dir="5400000" sy="-100000" algn="bl" rotWithShape="0"/>
              </a:effectLst>
              <a:latin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91880" y="3726866"/>
            <a:ext cx="4495524" cy="2527502"/>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2967" y="1554938"/>
            <a:ext cx="3803452" cy="2205092"/>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C:\Users\Aigul\Desktop\2 фон.jpg"/>
          <p:cNvPicPr>
            <a:picLocks noChangeAspect="1" noChangeArrowheads="1"/>
          </p:cNvPicPr>
          <p:nvPr/>
        </p:nvPicPr>
        <p:blipFill>
          <a:blip r:embed="rId2" cstate="print"/>
          <a:srcRect/>
          <a:stretch>
            <a:fillRect/>
          </a:stretch>
        </p:blipFill>
        <p:spPr bwMode="auto">
          <a:xfrm rot="5400000">
            <a:off x="1154114" y="-1160463"/>
            <a:ext cx="6864350" cy="9172575"/>
          </a:xfrm>
          <a:prstGeom prst="rect">
            <a:avLst/>
          </a:prstGeom>
          <a:noFill/>
          <a:ln w="9525">
            <a:noFill/>
            <a:miter lim="800000"/>
            <a:headEnd/>
            <a:tailEnd/>
          </a:ln>
        </p:spPr>
      </p:pic>
      <p:sp>
        <p:nvSpPr>
          <p:cNvPr id="2" name="Прямоугольник 1"/>
          <p:cNvSpPr/>
          <p:nvPr/>
        </p:nvSpPr>
        <p:spPr>
          <a:xfrm>
            <a:off x="428596" y="285728"/>
            <a:ext cx="7929618" cy="7232749"/>
          </a:xfrm>
          <a:prstGeom prst="rect">
            <a:avLst/>
          </a:prstGeom>
        </p:spPr>
        <p:txBody>
          <a:bodyPr wrap="square">
            <a:spAutoFit/>
          </a:bodyPr>
          <a:lstStyle/>
          <a:p>
            <a:pPr algn="ctr"/>
            <a:r>
              <a:rPr lang="ru-RU" sz="2400" dirty="0" err="1">
                <a:solidFill>
                  <a:srgbClr val="002060"/>
                </a:solidFill>
                <a:latin typeface="Times New Roman" panose="02020603050405020304" pitchFamily="18" charset="0"/>
                <a:cs typeface="Times New Roman" panose="02020603050405020304" pitchFamily="18" charset="0"/>
              </a:rPr>
              <a:t>Білім</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алушылардың денсаулығын сақтау үшін жағдай жасау</a:t>
            </a:r>
            <a:endParaRPr lang="ru-RU" sz="2400" dirty="0">
              <a:solidFill>
                <a:srgbClr val="002060"/>
              </a:solidFill>
              <a:latin typeface="Times New Roman" panose="02020603050405020304" pitchFamily="18" charset="0"/>
              <a:cs typeface="Times New Roman" panose="02020603050405020304" pitchFamily="18" charset="0"/>
            </a:endParaRPr>
          </a:p>
          <a:p>
            <a:pPr algn="ctr"/>
            <a:endParaRPr lang="en-US" sz="2400" dirty="0">
              <a:solidFill>
                <a:srgbClr val="002060"/>
              </a:solidFill>
              <a:latin typeface="Times New Roman" panose="02020603050405020304" pitchFamily="18" charset="0"/>
              <a:cs typeface="Times New Roman" panose="02020603050405020304" pitchFamily="18" charset="0"/>
            </a:endParaRPr>
          </a:p>
          <a:p>
            <a:pPr algn="ctr"/>
            <a:endParaRPr lang="en-US" sz="2400" dirty="0">
              <a:solidFill>
                <a:srgbClr val="002060"/>
              </a:solidFill>
              <a:latin typeface="Times New Roman" panose="02020603050405020304" pitchFamily="18" charset="0"/>
              <a:cs typeface="Times New Roman" panose="02020603050405020304" pitchFamily="18" charset="0"/>
            </a:endParaRPr>
          </a:p>
          <a:p>
            <a:pPr algn="ctr"/>
            <a:endParaRPr lang="en-US" sz="2400" dirty="0">
              <a:solidFill>
                <a:srgbClr val="002060"/>
              </a:solidFill>
              <a:latin typeface="Times New Roman" panose="02020603050405020304" pitchFamily="18" charset="0"/>
              <a:cs typeface="Times New Roman" panose="02020603050405020304" pitchFamily="18" charset="0"/>
            </a:endParaRPr>
          </a:p>
          <a:p>
            <a:pPr algn="ctr"/>
            <a:endParaRPr lang="en-US" sz="2400" dirty="0">
              <a:solidFill>
                <a:srgbClr val="002060"/>
              </a:solidFill>
              <a:latin typeface="Times New Roman" panose="02020603050405020304" pitchFamily="18" charset="0"/>
              <a:cs typeface="Times New Roman" panose="02020603050405020304" pitchFamily="18" charset="0"/>
            </a:endParaRPr>
          </a:p>
          <a:p>
            <a:pPr algn="ctr"/>
            <a:endParaRPr lang="en-US" sz="2400" dirty="0">
              <a:solidFill>
                <a:srgbClr val="002060"/>
              </a:solidFill>
              <a:latin typeface="Times New Roman" panose="02020603050405020304" pitchFamily="18" charset="0"/>
              <a:cs typeface="Times New Roman" panose="02020603050405020304" pitchFamily="18" charset="0"/>
            </a:endParaRPr>
          </a:p>
          <a:p>
            <a:pPr algn="ctr"/>
            <a:endParaRPr lang="en-US" sz="2400" dirty="0">
              <a:solidFill>
                <a:srgbClr val="002060"/>
              </a:solidFill>
              <a:latin typeface="Times New Roman" panose="02020603050405020304" pitchFamily="18" charset="0"/>
              <a:cs typeface="Times New Roman" panose="02020603050405020304" pitchFamily="18" charset="0"/>
            </a:endParaRPr>
          </a:p>
          <a:p>
            <a:pPr algn="ctr"/>
            <a:endParaRPr lang="en-US" sz="2400" dirty="0">
              <a:solidFill>
                <a:srgbClr val="002060"/>
              </a:solidFill>
              <a:latin typeface="Times New Roman" panose="02020603050405020304" pitchFamily="18" charset="0"/>
              <a:cs typeface="Times New Roman" panose="02020603050405020304" pitchFamily="18" charset="0"/>
            </a:endParaRPr>
          </a:p>
          <a:p>
            <a:pPr algn="ctr"/>
            <a:endParaRPr lang="en-US" sz="2400" dirty="0">
              <a:solidFill>
                <a:srgbClr val="002060"/>
              </a:solidFill>
              <a:latin typeface="Times New Roman" panose="02020603050405020304" pitchFamily="18" charset="0"/>
              <a:cs typeface="Times New Roman" panose="02020603050405020304" pitchFamily="18" charset="0"/>
            </a:endParaRPr>
          </a:p>
          <a:p>
            <a:pPr algn="ctr"/>
            <a:endParaRPr lang="en-US" sz="2400" dirty="0">
              <a:solidFill>
                <a:srgbClr val="002060"/>
              </a:solidFill>
              <a:latin typeface="Times New Roman" panose="02020603050405020304" pitchFamily="18" charset="0"/>
              <a:cs typeface="Times New Roman" panose="02020603050405020304" pitchFamily="18" charset="0"/>
            </a:endParaRPr>
          </a:p>
          <a:p>
            <a:pPr algn="ctr"/>
            <a:endParaRPr lang="en-US" sz="2400" dirty="0">
              <a:solidFill>
                <a:srgbClr val="002060"/>
              </a:solidFill>
              <a:latin typeface="Times New Roman" panose="02020603050405020304" pitchFamily="18" charset="0"/>
              <a:cs typeface="Times New Roman" panose="02020603050405020304" pitchFamily="18" charset="0"/>
            </a:endParaRPr>
          </a:p>
          <a:p>
            <a:pPr algn="ctr"/>
            <a:r>
              <a:rPr lang="en-US" sz="1600" dirty="0">
                <a:solidFill>
                  <a:srgbClr val="002060"/>
                </a:solidFill>
                <a:latin typeface="Times New Roman" panose="02020603050405020304" pitchFamily="18" charset="0"/>
                <a:cs typeface="Times New Roman" panose="02020603050405020304" pitchFamily="18" charset="0"/>
              </a:rPr>
              <a:t>   Мектепте білім алушылардың денсаулығын сақтау үшін жағдай жасалған. Оларды білім алушылар үнемі қолданады.  Медсестра кабинеті, психолог кабинеті, әлеуметтік педагог кабинеті. Осы кабинеттердегі арнайы мамандар білім алушылардың денсаулығын сақтау үшін оқушылармен алдын алу және түзету жоспарлары бойынша жұмыстарын жүргізеді және олар бір-бірімен тығыз байланыста жұмыс жасайды.</a:t>
            </a:r>
          </a:p>
          <a:p>
            <a:pPr algn="ctr"/>
            <a:endParaRPr lang="ru-RU" sz="2400" dirty="0">
              <a:solidFill>
                <a:srgbClr val="002060"/>
              </a:solidFill>
              <a:latin typeface="Times New Roman" panose="02020603050405020304" pitchFamily="18" charset="0"/>
              <a:cs typeface="Times New Roman" panose="02020603050405020304" pitchFamily="18" charset="0"/>
            </a:endParaRPr>
          </a:p>
          <a:p>
            <a:pPr algn="ctr"/>
            <a:endParaRPr lang="en-US" sz="2400" dirty="0">
              <a:solidFill>
                <a:srgbClr val="002060"/>
              </a:solidFill>
              <a:latin typeface="Times New Roman" panose="02020603050405020304" pitchFamily="18" charset="0"/>
              <a:cs typeface="Times New Roman" panose="02020603050405020304" pitchFamily="18" charset="0"/>
            </a:endParaRPr>
          </a:p>
          <a:p>
            <a:pPr algn="ctr"/>
            <a:endParaRPr lang="en-US" sz="2400" dirty="0">
              <a:solidFill>
                <a:srgbClr val="002060"/>
              </a:solidFill>
              <a:latin typeface="Times New Roman" panose="02020603050405020304" pitchFamily="18" charset="0"/>
              <a:cs typeface="Times New Roman" panose="02020603050405020304" pitchFamily="18" charset="0"/>
            </a:endParaRPr>
          </a:p>
          <a:p>
            <a:pPr algn="ctr"/>
            <a:endParaRPr lang="ru-RU" sz="2400" dirty="0">
              <a:solidFill>
                <a:srgbClr val="002060"/>
              </a:solidFill>
              <a:latin typeface="Times New Roman" panose="02020603050405020304" pitchFamily="18" charset="0"/>
              <a:cs typeface="Times New Roman" panose="02020603050405020304" pitchFamily="18" charset="0"/>
            </a:endParaRPr>
          </a:p>
        </p:txBody>
      </p:sp>
      <p:sp>
        <p:nvSpPr>
          <p:cNvPr id="3" name="Овал 2"/>
          <p:cNvSpPr/>
          <p:nvPr/>
        </p:nvSpPr>
        <p:spPr>
          <a:xfrm>
            <a:off x="3214678" y="2214554"/>
            <a:ext cx="2357454" cy="17859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err="1">
                <a:solidFill>
                  <a:srgbClr val="002060"/>
                </a:solidFill>
                <a:latin typeface="Times New Roman" panose="02020603050405020304" pitchFamily="18" charset="0"/>
                <a:cs typeface="Times New Roman" panose="02020603050405020304" pitchFamily="18" charset="0"/>
              </a:rPr>
              <a:t>Білім</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алушылардың денсаулығын сақтау үшін жағдай жасау</a:t>
            </a:r>
            <a:endParaRPr lang="ru-RU" dirty="0">
              <a:solidFill>
                <a:srgbClr val="002060"/>
              </a:solidFill>
              <a:latin typeface="Times New Roman" panose="02020603050405020304" pitchFamily="18" charset="0"/>
              <a:cs typeface="Times New Roman" panose="02020603050405020304" pitchFamily="18" charset="0"/>
            </a:endParaRPr>
          </a:p>
        </p:txBody>
      </p:sp>
      <p:sp>
        <p:nvSpPr>
          <p:cNvPr id="4" name="Блок-схема: сохраненные данные 3"/>
          <p:cNvSpPr/>
          <p:nvPr/>
        </p:nvSpPr>
        <p:spPr>
          <a:xfrm>
            <a:off x="3857620" y="1357298"/>
            <a:ext cx="1214446" cy="612648"/>
          </a:xfrm>
          <a:prstGeom prst="flowChartOnlineStorag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100" dirty="0"/>
              <a:t>Медсестра кабинеті</a:t>
            </a:r>
            <a:endParaRPr lang="ru-RU" sz="1100" dirty="0"/>
          </a:p>
        </p:txBody>
      </p:sp>
      <p:sp>
        <p:nvSpPr>
          <p:cNvPr id="6" name="Блок-схема: сохраненные данные 5"/>
          <p:cNvSpPr/>
          <p:nvPr/>
        </p:nvSpPr>
        <p:spPr>
          <a:xfrm rot="18225374">
            <a:off x="2413729" y="2083226"/>
            <a:ext cx="1214446" cy="612648"/>
          </a:xfrm>
          <a:prstGeom prst="flowChartOnlineStorag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050" dirty="0"/>
              <a:t>Мектеп психологы кабинеті</a:t>
            </a:r>
            <a:endParaRPr lang="ru-RU" sz="1050" dirty="0"/>
          </a:p>
        </p:txBody>
      </p:sp>
      <p:sp>
        <p:nvSpPr>
          <p:cNvPr id="7" name="Блок-схема: сохраненные данные 6"/>
          <p:cNvSpPr/>
          <p:nvPr/>
        </p:nvSpPr>
        <p:spPr>
          <a:xfrm rot="8030186" flipV="1">
            <a:off x="4914911" y="3647859"/>
            <a:ext cx="1308085" cy="715937"/>
          </a:xfrm>
          <a:prstGeom prst="flowChartOnlineStorag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1050" dirty="0"/>
              <a:t>Әлеуметтік педагог кабинеті</a:t>
            </a:r>
            <a:endParaRPr lang="ru-RU" sz="1050" dirty="0"/>
          </a:p>
        </p:txBody>
      </p:sp>
      <p:sp>
        <p:nvSpPr>
          <p:cNvPr id="8" name="Блок-схема: сохраненные данные 7"/>
          <p:cNvSpPr/>
          <p:nvPr/>
        </p:nvSpPr>
        <p:spPr>
          <a:xfrm rot="12617512">
            <a:off x="2643342" y="3693463"/>
            <a:ext cx="1214446" cy="612648"/>
          </a:xfrm>
          <a:prstGeom prst="flowChartOnlineStorag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ru-RU"/>
          </a:p>
        </p:txBody>
      </p:sp>
      <p:sp>
        <p:nvSpPr>
          <p:cNvPr id="9" name="Блок-схема: сохраненные данные 8"/>
          <p:cNvSpPr/>
          <p:nvPr/>
        </p:nvSpPr>
        <p:spPr>
          <a:xfrm rot="3510449">
            <a:off x="5179350" y="1923804"/>
            <a:ext cx="1419148" cy="627101"/>
          </a:xfrm>
          <a:prstGeom prst="flowChartOnlineStorage">
            <a:avLst/>
          </a:prstGeom>
          <a:solidFill>
            <a:srgbClr val="FFFF0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400" dirty="0">
                <a:solidFill>
                  <a:schemeClr val="tx1"/>
                </a:solidFill>
                <a:latin typeface="Times New Roman" panose="02020603050405020304" pitchFamily="18" charset="0"/>
                <a:cs typeface="Times New Roman" panose="02020603050405020304" pitchFamily="18" charset="0"/>
              </a:rPr>
              <a:t>Спорттық жарыстар</a:t>
            </a:r>
            <a:endParaRPr lang="ru-RU" sz="1400" dirty="0">
              <a:solidFill>
                <a:schemeClr val="tx1"/>
              </a:solidFill>
              <a:latin typeface="Times New Roman" panose="02020603050405020304" pitchFamily="18" charset="0"/>
              <a:cs typeface="Times New Roman" panose="02020603050405020304" pitchFamily="18" charset="0"/>
            </a:endParaRPr>
          </a:p>
        </p:txBody>
      </p:sp>
      <p:pic>
        <p:nvPicPr>
          <p:cNvPr id="11" name="Рисунок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57950" y="2857496"/>
            <a:ext cx="2497478" cy="1285177"/>
          </a:xfrm>
          <a:prstGeom prst="rect">
            <a:avLst/>
          </a:prstGeom>
        </p:spPr>
      </p:pic>
      <p:pic>
        <p:nvPicPr>
          <p:cNvPr id="12" name="Рисунок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8596" y="2571744"/>
            <a:ext cx="2014435" cy="1426063"/>
          </a:xfrm>
          <a:prstGeom prst="rect">
            <a:avLst/>
          </a:prstGeom>
        </p:spPr>
      </p:pic>
      <p:pic>
        <p:nvPicPr>
          <p:cNvPr id="13" name="Рисунок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43636" y="1000108"/>
            <a:ext cx="2171820" cy="1117597"/>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C:\Users\Aigul\Desktop\2 фон.jpg"/>
          <p:cNvPicPr>
            <a:picLocks noChangeAspect="1" noChangeArrowheads="1"/>
          </p:cNvPicPr>
          <p:nvPr/>
        </p:nvPicPr>
        <p:blipFill>
          <a:blip r:embed="rId2" cstate="print"/>
          <a:srcRect/>
          <a:stretch>
            <a:fillRect/>
          </a:stretch>
        </p:blipFill>
        <p:spPr bwMode="auto">
          <a:xfrm rot="5400000">
            <a:off x="1154114" y="-1160463"/>
            <a:ext cx="6864350" cy="9172575"/>
          </a:xfrm>
          <a:prstGeom prst="rect">
            <a:avLst/>
          </a:prstGeom>
          <a:noFill/>
          <a:ln w="9525">
            <a:noFill/>
            <a:miter lim="800000"/>
            <a:headEnd/>
            <a:tailEnd/>
          </a:ln>
        </p:spPr>
      </p:pic>
      <p:pic>
        <p:nvPicPr>
          <p:cNvPr id="64514" name="Picture 2" descr="G:\шыгаратын нурдана\денс 2015\IMG-20150905-WA0002.jpg"/>
          <p:cNvPicPr>
            <a:picLocks noChangeAspect="1" noChangeArrowheads="1"/>
          </p:cNvPicPr>
          <p:nvPr/>
        </p:nvPicPr>
        <p:blipFill>
          <a:blip r:embed="rId3" cstate="print"/>
          <a:srcRect/>
          <a:stretch>
            <a:fillRect/>
          </a:stretch>
        </p:blipFill>
        <p:spPr bwMode="auto">
          <a:xfrm>
            <a:off x="1000100" y="1428736"/>
            <a:ext cx="3214710" cy="2411033"/>
          </a:xfrm>
          <a:prstGeom prst="rect">
            <a:avLst/>
          </a:prstGeom>
          <a:noFill/>
        </p:spPr>
      </p:pic>
      <p:pic>
        <p:nvPicPr>
          <p:cNvPr id="64515" name="Picture 3" descr="G:\шыгаратын нурдана\денс 2015\20150905_110231.jpg"/>
          <p:cNvPicPr>
            <a:picLocks noChangeAspect="1" noChangeArrowheads="1"/>
          </p:cNvPicPr>
          <p:nvPr/>
        </p:nvPicPr>
        <p:blipFill>
          <a:blip r:embed="rId4" cstate="print"/>
          <a:srcRect/>
          <a:stretch>
            <a:fillRect/>
          </a:stretch>
        </p:blipFill>
        <p:spPr bwMode="auto">
          <a:xfrm>
            <a:off x="4929190" y="1357298"/>
            <a:ext cx="3262302" cy="2446727"/>
          </a:xfrm>
          <a:prstGeom prst="rect">
            <a:avLst/>
          </a:prstGeom>
          <a:noFill/>
        </p:spPr>
      </p:pic>
      <p:pic>
        <p:nvPicPr>
          <p:cNvPr id="64516" name="Picture 4" descr="G:\шыгаратын нурдана\денс 2015\20150905_111340.jpg"/>
          <p:cNvPicPr>
            <a:picLocks noChangeAspect="1" noChangeArrowheads="1"/>
          </p:cNvPicPr>
          <p:nvPr/>
        </p:nvPicPr>
        <p:blipFill>
          <a:blip r:embed="rId5" cstate="print"/>
          <a:srcRect/>
          <a:stretch>
            <a:fillRect/>
          </a:stretch>
        </p:blipFill>
        <p:spPr bwMode="auto">
          <a:xfrm>
            <a:off x="1000100" y="3786190"/>
            <a:ext cx="3286148" cy="2411033"/>
          </a:xfrm>
          <a:prstGeom prst="rect">
            <a:avLst/>
          </a:prstGeom>
          <a:noFill/>
        </p:spPr>
      </p:pic>
      <p:pic>
        <p:nvPicPr>
          <p:cNvPr id="64517" name="Picture 5" descr="G:\шыгаратын нурдана\денс 2015\20150905_111919.jpg"/>
          <p:cNvPicPr>
            <a:picLocks noChangeAspect="1" noChangeArrowheads="1"/>
          </p:cNvPicPr>
          <p:nvPr/>
        </p:nvPicPr>
        <p:blipFill>
          <a:blip r:embed="rId6" cstate="print"/>
          <a:srcRect/>
          <a:stretch>
            <a:fillRect/>
          </a:stretch>
        </p:blipFill>
        <p:spPr bwMode="auto">
          <a:xfrm>
            <a:off x="4857752" y="3786190"/>
            <a:ext cx="3357586" cy="2518190"/>
          </a:xfrm>
          <a:prstGeom prst="rect">
            <a:avLst/>
          </a:prstGeom>
          <a:noFill/>
        </p:spPr>
      </p:pic>
      <p:sp>
        <p:nvSpPr>
          <p:cNvPr id="10" name="Прямоугольник 9"/>
          <p:cNvSpPr/>
          <p:nvPr/>
        </p:nvSpPr>
        <p:spPr>
          <a:xfrm>
            <a:off x="642910" y="285728"/>
            <a:ext cx="7929618" cy="830997"/>
          </a:xfrm>
          <a:prstGeom prst="rect">
            <a:avLst/>
          </a:prstGeom>
        </p:spPr>
        <p:txBody>
          <a:bodyPr wrap="square">
            <a:spAutoFit/>
          </a:bodyPr>
          <a:lstStyle/>
          <a:p>
            <a:pPr algn="ctr"/>
            <a:r>
              <a:rPr lang="ru-RU" sz="2400" dirty="0" err="1">
                <a:solidFill>
                  <a:srgbClr val="002060"/>
                </a:solidFill>
                <a:latin typeface="Times New Roman" panose="02020603050405020304" pitchFamily="18" charset="0"/>
                <a:cs typeface="Times New Roman" panose="02020603050405020304" pitchFamily="18" charset="0"/>
              </a:rPr>
              <a:t>Білім</a:t>
            </a:r>
            <a:r>
              <a:rPr lang="ru-RU" sz="2400" dirty="0">
                <a:solidFill>
                  <a:srgbClr val="002060"/>
                </a:solidFill>
                <a:latin typeface="Times New Roman" panose="02020603050405020304" pitchFamily="18" charset="0"/>
                <a:cs typeface="Times New Roman" panose="02020603050405020304" pitchFamily="18" charset="0"/>
              </a:rPr>
              <a:t> беру </a:t>
            </a:r>
            <a:r>
              <a:rPr lang="ru-RU" sz="2400" dirty="0" err="1">
                <a:solidFill>
                  <a:srgbClr val="002060"/>
                </a:solidFill>
                <a:latin typeface="Times New Roman" panose="02020603050405020304" pitchFamily="18" charset="0"/>
                <a:cs typeface="Times New Roman" panose="02020603050405020304" pitchFamily="18" charset="0"/>
              </a:rPr>
              <a:t>ұйымдарында білім</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алушыларды</a:t>
            </a:r>
            <a:r>
              <a:rPr lang="ru-RU" sz="2400" dirty="0">
                <a:solidFill>
                  <a:srgbClr val="002060"/>
                </a:solidFill>
                <a:latin typeface="Times New Roman" panose="02020603050405020304" pitchFamily="18" charset="0"/>
                <a:cs typeface="Times New Roman" panose="02020603050405020304" pitchFamily="18" charset="0"/>
              </a:rPr>
              <a:t> спорт </a:t>
            </a:r>
            <a:r>
              <a:rPr lang="ru-RU" sz="2400" dirty="0" err="1">
                <a:solidFill>
                  <a:srgbClr val="002060"/>
                </a:solidFill>
                <a:latin typeface="Times New Roman" panose="02020603050405020304" pitchFamily="18" charset="0"/>
                <a:cs typeface="Times New Roman" panose="02020603050405020304" pitchFamily="18" charset="0"/>
              </a:rPr>
              <a:t>секцияларының қызметімен қамту</a:t>
            </a:r>
            <a:endParaRPr lang="ru-RU" sz="2400"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4" descr="C:\Users\Aigul\Desktop\2 фон.jpg"/>
          <p:cNvPicPr>
            <a:picLocks noChangeAspect="1" noChangeArrowheads="1"/>
          </p:cNvPicPr>
          <p:nvPr/>
        </p:nvPicPr>
        <p:blipFill>
          <a:blip r:embed="rId2" cstate="print"/>
          <a:srcRect/>
          <a:stretch>
            <a:fillRect/>
          </a:stretch>
        </p:blipFill>
        <p:spPr bwMode="auto">
          <a:xfrm rot="5400000">
            <a:off x="1154114" y="-1154112"/>
            <a:ext cx="6864350" cy="9172575"/>
          </a:xfrm>
          <a:prstGeom prst="rect">
            <a:avLst/>
          </a:prstGeom>
          <a:noFill/>
          <a:ln w="9525">
            <a:noFill/>
            <a:miter lim="800000"/>
            <a:headEnd/>
            <a:tailEnd/>
          </a:ln>
        </p:spPr>
      </p:pic>
      <p:sp>
        <p:nvSpPr>
          <p:cNvPr id="16" name="Прямоугольник 15"/>
          <p:cNvSpPr/>
          <p:nvPr/>
        </p:nvSpPr>
        <p:spPr>
          <a:xfrm>
            <a:off x="714348" y="1142984"/>
            <a:ext cx="8121967" cy="461665"/>
          </a:xfrm>
          <a:prstGeom prst="rect">
            <a:avLst/>
          </a:prstGeom>
          <a:noFill/>
        </p:spPr>
        <p:txBody>
          <a:bodyPr wrap="none" lIns="91440" tIns="45720" rIns="91440" bIns="45720">
            <a:spAutoFit/>
          </a:bodyPr>
          <a:lstStyle/>
          <a:p>
            <a:pPr algn="ctr"/>
            <a:r>
              <a:rPr lang="ru-RU" sz="2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Times New Roman" panose="02020603050405020304" pitchFamily="18" charset="0"/>
                <a:cs typeface="Times New Roman" panose="02020603050405020304" pitchFamily="18" charset="0"/>
              </a:rPr>
              <a:t>Мектеп </a:t>
            </a:r>
            <a:r>
              <a:rPr lang="ru-RU" sz="2400" b="1" cap="none" spc="0"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Times New Roman" panose="02020603050405020304" pitchFamily="18" charset="0"/>
                <a:cs typeface="Times New Roman" panose="02020603050405020304" pitchFamily="18" charset="0"/>
              </a:rPr>
              <a:t>жанындағы «Күншуақ» жаз</a:t>
            </a:r>
            <a:r>
              <a:rPr lang="en-US" sz="2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Times New Roman" panose="02020603050405020304" pitchFamily="18" charset="0"/>
                <a:cs typeface="Times New Roman" panose="02020603050405020304" pitchFamily="18" charset="0"/>
              </a:rPr>
              <a:t>ғы сауықтыру лагері</a:t>
            </a:r>
            <a:endParaRPr lang="ru-RU" sz="2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6512" y="1571612"/>
            <a:ext cx="2506159" cy="1984152"/>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8596" y="3786190"/>
            <a:ext cx="2407291" cy="1999748"/>
          </a:xfrm>
          <a:prstGeom prst="rect">
            <a:avLst/>
          </a:prstGeom>
        </p:spPr>
      </p:pic>
      <p:pic>
        <p:nvPicPr>
          <p:cNvPr id="9" name="Рисунок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8596" y="1500174"/>
            <a:ext cx="2430047" cy="2072816"/>
          </a:xfrm>
          <a:prstGeom prst="rect">
            <a:avLst/>
          </a:prstGeom>
        </p:spPr>
      </p:pic>
      <p:pic>
        <p:nvPicPr>
          <p:cNvPr id="10" name="Рисунок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00364" y="1785926"/>
            <a:ext cx="3035827" cy="2072816"/>
          </a:xfrm>
          <a:prstGeom prst="rect">
            <a:avLst/>
          </a:prstGeom>
        </p:spPr>
      </p:pic>
      <p:pic>
        <p:nvPicPr>
          <p:cNvPr id="11" name="Рисунок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15074" y="3786190"/>
            <a:ext cx="2720473" cy="1999749"/>
          </a:xfrm>
          <a:prstGeom prst="rect">
            <a:avLst/>
          </a:prstGeom>
        </p:spPr>
      </p:pic>
      <p:pic>
        <p:nvPicPr>
          <p:cNvPr id="12" name="Рисунок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0800000">
            <a:off x="3059831" y="4077072"/>
            <a:ext cx="2934085" cy="2429162"/>
          </a:xfrm>
          <a:prstGeom prst="rect">
            <a:avLst/>
          </a:prstGeom>
        </p:spPr>
      </p:pic>
      <p:sp>
        <p:nvSpPr>
          <p:cNvPr id="13" name="Прямоугольник 12"/>
          <p:cNvSpPr/>
          <p:nvPr/>
        </p:nvSpPr>
        <p:spPr>
          <a:xfrm>
            <a:off x="642910" y="214290"/>
            <a:ext cx="7858180" cy="830997"/>
          </a:xfrm>
          <a:prstGeom prst="rect">
            <a:avLst/>
          </a:prstGeom>
        </p:spPr>
        <p:txBody>
          <a:bodyPr wrap="square">
            <a:spAutoFit/>
          </a:bodyPr>
          <a:lstStyle/>
          <a:p>
            <a:pPr algn="ctr"/>
            <a:r>
              <a:rPr lang="ru-RU" sz="2400" dirty="0" err="1">
                <a:solidFill>
                  <a:srgbClr val="002060"/>
                </a:solidFill>
                <a:latin typeface="Times New Roman" panose="02020603050405020304" pitchFamily="18" charset="0"/>
                <a:cs typeface="Times New Roman" panose="02020603050405020304" pitchFamily="18" charset="0"/>
              </a:rPr>
              <a:t>Білім</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алушылардың денсаулығын сақтау үшін жағдай жасау</a:t>
            </a:r>
            <a:endParaRPr lang="ru-RU" sz="2400"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C:\Users\Aigul\Desktop\2 фон.jpg"/>
          <p:cNvPicPr>
            <a:picLocks noChangeAspect="1" noChangeArrowheads="1"/>
          </p:cNvPicPr>
          <p:nvPr/>
        </p:nvPicPr>
        <p:blipFill>
          <a:blip r:embed="rId2" cstate="print"/>
          <a:srcRect/>
          <a:stretch>
            <a:fillRect/>
          </a:stretch>
        </p:blipFill>
        <p:spPr bwMode="auto">
          <a:xfrm rot="5400000">
            <a:off x="1154114" y="-1154112"/>
            <a:ext cx="6864350" cy="9172575"/>
          </a:xfrm>
          <a:prstGeom prst="rect">
            <a:avLst/>
          </a:prstGeom>
          <a:noFill/>
          <a:ln w="9525">
            <a:noFill/>
            <a:miter lim="800000"/>
            <a:headEnd/>
            <a:tailEnd/>
          </a:ln>
        </p:spPr>
      </p:pic>
      <p:pic>
        <p:nvPicPr>
          <p:cNvPr id="64514" name="Picture 2" descr="G:\шыгаратын нурдана\денс 2015\IMG-20150905-WA0002.jpg"/>
          <p:cNvPicPr>
            <a:picLocks noChangeAspect="1" noChangeArrowheads="1"/>
          </p:cNvPicPr>
          <p:nvPr/>
        </p:nvPicPr>
        <p:blipFill>
          <a:blip r:embed="rId3" cstate="print"/>
          <a:srcRect/>
          <a:stretch>
            <a:fillRect/>
          </a:stretch>
        </p:blipFill>
        <p:spPr bwMode="auto">
          <a:xfrm>
            <a:off x="1000100" y="1428736"/>
            <a:ext cx="3214710" cy="2411033"/>
          </a:xfrm>
          <a:prstGeom prst="rect">
            <a:avLst/>
          </a:prstGeom>
          <a:noFill/>
        </p:spPr>
      </p:pic>
      <p:pic>
        <p:nvPicPr>
          <p:cNvPr id="64515" name="Picture 3" descr="G:\шыгаратын нурдана\денс 2015\20150905_110231.jpg"/>
          <p:cNvPicPr>
            <a:picLocks noChangeAspect="1" noChangeArrowheads="1"/>
          </p:cNvPicPr>
          <p:nvPr/>
        </p:nvPicPr>
        <p:blipFill>
          <a:blip r:embed="rId4" cstate="print"/>
          <a:srcRect/>
          <a:stretch>
            <a:fillRect/>
          </a:stretch>
        </p:blipFill>
        <p:spPr bwMode="auto">
          <a:xfrm>
            <a:off x="4929190" y="1357298"/>
            <a:ext cx="3262302" cy="2446727"/>
          </a:xfrm>
          <a:prstGeom prst="rect">
            <a:avLst/>
          </a:prstGeom>
          <a:noFill/>
        </p:spPr>
      </p:pic>
      <p:pic>
        <p:nvPicPr>
          <p:cNvPr id="64516" name="Picture 4" descr="G:\шыгаратын нурдана\денс 2015\20150905_111340.jpg"/>
          <p:cNvPicPr>
            <a:picLocks noChangeAspect="1" noChangeArrowheads="1"/>
          </p:cNvPicPr>
          <p:nvPr/>
        </p:nvPicPr>
        <p:blipFill>
          <a:blip r:embed="rId5" cstate="print"/>
          <a:srcRect/>
          <a:stretch>
            <a:fillRect/>
          </a:stretch>
        </p:blipFill>
        <p:spPr bwMode="auto">
          <a:xfrm>
            <a:off x="1000100" y="3786190"/>
            <a:ext cx="3286148" cy="2411033"/>
          </a:xfrm>
          <a:prstGeom prst="rect">
            <a:avLst/>
          </a:prstGeom>
          <a:noFill/>
        </p:spPr>
      </p:pic>
      <p:pic>
        <p:nvPicPr>
          <p:cNvPr id="64517" name="Picture 5" descr="G:\шыгаратын нурдана\денс 2015\20150905_111919.jpg"/>
          <p:cNvPicPr>
            <a:picLocks noChangeAspect="1" noChangeArrowheads="1"/>
          </p:cNvPicPr>
          <p:nvPr/>
        </p:nvPicPr>
        <p:blipFill>
          <a:blip r:embed="rId6" cstate="print"/>
          <a:srcRect/>
          <a:stretch>
            <a:fillRect/>
          </a:stretch>
        </p:blipFill>
        <p:spPr bwMode="auto">
          <a:xfrm>
            <a:off x="4857752" y="3786190"/>
            <a:ext cx="3357586" cy="2518190"/>
          </a:xfrm>
          <a:prstGeom prst="rect">
            <a:avLst/>
          </a:prstGeom>
          <a:noFill/>
        </p:spPr>
      </p:pic>
      <p:sp>
        <p:nvSpPr>
          <p:cNvPr id="6" name="Прямоугольник 5"/>
          <p:cNvSpPr/>
          <p:nvPr/>
        </p:nvSpPr>
        <p:spPr>
          <a:xfrm>
            <a:off x="1000100" y="357166"/>
            <a:ext cx="7858180" cy="830997"/>
          </a:xfrm>
          <a:prstGeom prst="rect">
            <a:avLst/>
          </a:prstGeom>
        </p:spPr>
        <p:txBody>
          <a:bodyPr wrap="square">
            <a:spAutoFit/>
          </a:bodyPr>
          <a:lstStyle/>
          <a:p>
            <a:pPr algn="ctr"/>
            <a:r>
              <a:rPr lang="ru-RU" sz="2400" dirty="0" err="1">
                <a:solidFill>
                  <a:srgbClr val="002060"/>
                </a:solidFill>
                <a:latin typeface="Times New Roman" panose="02020603050405020304" pitchFamily="18" charset="0"/>
                <a:cs typeface="Times New Roman" panose="02020603050405020304" pitchFamily="18" charset="0"/>
              </a:rPr>
              <a:t>Білім</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алушылардың денсаулығын сақтау үшін жағдай жасау</a:t>
            </a:r>
            <a:endParaRPr lang="ru-RU" sz="2400"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descr="C:\Users\Aigul\Desktop\2 фон.jpg"/>
          <p:cNvPicPr>
            <a:picLocks noChangeAspect="1" noChangeArrowheads="1"/>
          </p:cNvPicPr>
          <p:nvPr/>
        </p:nvPicPr>
        <p:blipFill>
          <a:blip r:embed="rId2" cstate="print"/>
          <a:srcRect/>
          <a:stretch>
            <a:fillRect/>
          </a:stretch>
        </p:blipFill>
        <p:spPr bwMode="auto">
          <a:xfrm rot="5400000">
            <a:off x="1154114" y="-1160463"/>
            <a:ext cx="6864350" cy="9172575"/>
          </a:xfrm>
          <a:prstGeom prst="rect">
            <a:avLst/>
          </a:prstGeom>
          <a:noFill/>
          <a:ln w="9525">
            <a:noFill/>
            <a:miter lim="800000"/>
            <a:headEnd/>
            <a:tailEnd/>
          </a:ln>
        </p:spPr>
      </p:pic>
      <p:graphicFrame>
        <p:nvGraphicFramePr>
          <p:cNvPr id="4" name="Содержимое 3"/>
          <p:cNvGraphicFramePr>
            <a:graphicFrameLocks noGrp="1"/>
          </p:cNvGraphicFramePr>
          <p:nvPr>
            <p:ph idx="1"/>
          </p:nvPr>
        </p:nvGraphicFramePr>
        <p:xfrm>
          <a:off x="251520" y="2204864"/>
          <a:ext cx="8106694" cy="29523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6" name="Picture 2"/>
          <p:cNvPicPr>
            <a:picLocks noChangeAspect="1" noChangeArrowheads="1"/>
          </p:cNvPicPr>
          <p:nvPr/>
        </p:nvPicPr>
        <p:blipFill>
          <a:blip r:embed="rId8" cstate="print"/>
          <a:srcRect/>
          <a:stretch>
            <a:fillRect/>
          </a:stretch>
        </p:blipFill>
        <p:spPr bwMode="auto">
          <a:xfrm>
            <a:off x="3000364" y="928670"/>
            <a:ext cx="2640293" cy="1872208"/>
          </a:xfrm>
          <a:prstGeom prst="rect">
            <a:avLst/>
          </a:prstGeom>
          <a:ln>
            <a:noFill/>
          </a:ln>
          <a:effectLst>
            <a:softEdge rad="112500"/>
          </a:effectLst>
        </p:spPr>
      </p:pic>
      <p:pic>
        <p:nvPicPr>
          <p:cNvPr id="1027" name="Picture 3"/>
          <p:cNvPicPr>
            <a:picLocks noChangeAspect="1" noChangeArrowheads="1"/>
          </p:cNvPicPr>
          <p:nvPr/>
        </p:nvPicPr>
        <p:blipFill>
          <a:blip r:embed="rId9" cstate="print"/>
          <a:srcRect l="26274" t="21745" r="20570" b="26580"/>
          <a:stretch>
            <a:fillRect/>
          </a:stretch>
        </p:blipFill>
        <p:spPr bwMode="auto">
          <a:xfrm>
            <a:off x="6143636" y="500042"/>
            <a:ext cx="2763336" cy="2014770"/>
          </a:xfrm>
          <a:prstGeom prst="rect">
            <a:avLst/>
          </a:prstGeom>
          <a:ln>
            <a:noFill/>
          </a:ln>
          <a:effectLst>
            <a:softEdge rad="112500"/>
          </a:effectLst>
        </p:spPr>
      </p:pic>
      <p:pic>
        <p:nvPicPr>
          <p:cNvPr id="1028" name="Picture 4"/>
          <p:cNvPicPr>
            <a:picLocks noChangeAspect="1" noChangeArrowheads="1"/>
          </p:cNvPicPr>
          <p:nvPr/>
        </p:nvPicPr>
        <p:blipFill>
          <a:blip r:embed="rId10" cstate="print"/>
          <a:srcRect/>
          <a:stretch>
            <a:fillRect/>
          </a:stretch>
        </p:blipFill>
        <p:spPr bwMode="auto">
          <a:xfrm>
            <a:off x="5857884" y="4786322"/>
            <a:ext cx="2736304" cy="1800200"/>
          </a:xfrm>
          <a:prstGeom prst="rect">
            <a:avLst/>
          </a:prstGeom>
          <a:ln>
            <a:noFill/>
          </a:ln>
          <a:effectLst>
            <a:softEdge rad="112500"/>
          </a:effectLst>
        </p:spPr>
      </p:pic>
      <p:pic>
        <p:nvPicPr>
          <p:cNvPr id="1029" name="Picture 5"/>
          <p:cNvPicPr>
            <a:picLocks noChangeAspect="1" noChangeArrowheads="1"/>
          </p:cNvPicPr>
          <p:nvPr/>
        </p:nvPicPr>
        <p:blipFill>
          <a:blip r:embed="rId11" cstate="print"/>
          <a:srcRect/>
          <a:stretch>
            <a:fillRect/>
          </a:stretch>
        </p:blipFill>
        <p:spPr bwMode="auto">
          <a:xfrm>
            <a:off x="285720" y="428604"/>
            <a:ext cx="1835696" cy="2447595"/>
          </a:xfrm>
          <a:prstGeom prst="rect">
            <a:avLst/>
          </a:prstGeom>
          <a:ln>
            <a:noFill/>
          </a:ln>
          <a:effectLst>
            <a:softEdge rad="112500"/>
          </a:effectLst>
        </p:spPr>
      </p:pic>
      <p:pic>
        <p:nvPicPr>
          <p:cNvPr id="1030" name="Picture 6"/>
          <p:cNvPicPr>
            <a:picLocks noChangeAspect="1" noChangeArrowheads="1"/>
          </p:cNvPicPr>
          <p:nvPr/>
        </p:nvPicPr>
        <p:blipFill>
          <a:blip r:embed="rId12" cstate="print"/>
          <a:srcRect/>
          <a:stretch>
            <a:fillRect/>
          </a:stretch>
        </p:blipFill>
        <p:spPr bwMode="auto">
          <a:xfrm>
            <a:off x="179512" y="4653136"/>
            <a:ext cx="2736304" cy="2052228"/>
          </a:xfrm>
          <a:prstGeom prst="rect">
            <a:avLst/>
          </a:prstGeom>
          <a:ln>
            <a:noFill/>
          </a:ln>
          <a:effectLst>
            <a:softEdge rad="112500"/>
          </a:effectLst>
        </p:spPr>
      </p:pic>
      <p:pic>
        <p:nvPicPr>
          <p:cNvPr id="1031" name="Picture 7"/>
          <p:cNvPicPr>
            <a:picLocks noChangeAspect="1" noChangeArrowheads="1"/>
          </p:cNvPicPr>
          <p:nvPr/>
        </p:nvPicPr>
        <p:blipFill>
          <a:blip r:embed="rId13" cstate="print"/>
          <a:srcRect t="34220" r="2890" b="24104"/>
          <a:stretch>
            <a:fillRect/>
          </a:stretch>
        </p:blipFill>
        <p:spPr bwMode="auto">
          <a:xfrm flipH="1">
            <a:off x="3059832" y="4653136"/>
            <a:ext cx="2168302" cy="2016224"/>
          </a:xfrm>
          <a:prstGeom prst="rect">
            <a:avLst/>
          </a:prstGeom>
          <a:ln>
            <a:noFill/>
          </a:ln>
          <a:effectLst>
            <a:softEdge rad="112500"/>
          </a:effectLst>
        </p:spPr>
      </p:pic>
      <p:sp>
        <p:nvSpPr>
          <p:cNvPr id="10" name="Прямоугольник 9"/>
          <p:cNvSpPr/>
          <p:nvPr/>
        </p:nvSpPr>
        <p:spPr>
          <a:xfrm>
            <a:off x="1928794" y="285728"/>
            <a:ext cx="4572000" cy="646331"/>
          </a:xfrm>
          <a:prstGeom prst="rect">
            <a:avLst/>
          </a:prstGeom>
        </p:spPr>
        <p:txBody>
          <a:bodyPr>
            <a:spAutoFit/>
          </a:bodyPr>
          <a:lstStyle/>
          <a:p>
            <a:pPr algn="ctr"/>
            <a:r>
              <a:rPr lang="ru-RU" dirty="0" err="1">
                <a:solidFill>
                  <a:srgbClr val="002060"/>
                </a:solidFill>
                <a:latin typeface="Times New Roman" panose="02020603050405020304" pitchFamily="18" charset="0"/>
                <a:cs typeface="Times New Roman" panose="02020603050405020304" pitchFamily="18" charset="0"/>
              </a:rPr>
              <a:t>Оқу-тәрбие процесіне</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қатысушылардың  қауіпсіздігін қамтамасыз ету</a:t>
            </a:r>
            <a:endParaRPr lang="ru-RU"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C:\Users\Aigul\Desktop\2 фон.jpg"/>
          <p:cNvPicPr>
            <a:picLocks noChangeAspect="1" noChangeArrowheads="1"/>
          </p:cNvPicPr>
          <p:nvPr/>
        </p:nvPicPr>
        <p:blipFill>
          <a:blip r:embed="rId2" cstate="print"/>
          <a:srcRect/>
          <a:stretch>
            <a:fillRect/>
          </a:stretch>
        </p:blipFill>
        <p:spPr bwMode="auto">
          <a:xfrm rot="5400000">
            <a:off x="1154114" y="-1160463"/>
            <a:ext cx="6864350" cy="9172575"/>
          </a:xfrm>
          <a:prstGeom prst="rect">
            <a:avLst/>
          </a:prstGeom>
          <a:noFill/>
          <a:ln w="9525">
            <a:noFill/>
            <a:miter lim="800000"/>
            <a:headEnd/>
            <a:tailEnd/>
          </a:ln>
        </p:spPr>
      </p:pic>
      <p:pic>
        <p:nvPicPr>
          <p:cNvPr id="4098" name="Picture 2"/>
          <p:cNvPicPr>
            <a:picLocks noChangeAspect="1" noChangeArrowheads="1"/>
          </p:cNvPicPr>
          <p:nvPr/>
        </p:nvPicPr>
        <p:blipFill>
          <a:blip r:embed="rId3" cstate="print"/>
          <a:srcRect/>
          <a:stretch>
            <a:fillRect/>
          </a:stretch>
        </p:blipFill>
        <p:spPr bwMode="auto">
          <a:xfrm>
            <a:off x="3214678" y="2857496"/>
            <a:ext cx="2915695" cy="3078159"/>
          </a:xfrm>
          <a:prstGeom prst="rect">
            <a:avLst/>
          </a:prstGeom>
          <a:noFill/>
          <a:ln w="9525">
            <a:noFill/>
            <a:miter lim="800000"/>
            <a:headEnd/>
            <a:tailEnd/>
          </a:ln>
          <a:effectLst/>
        </p:spPr>
      </p:pic>
      <p:pic>
        <p:nvPicPr>
          <p:cNvPr id="4099" name="Picture 3"/>
          <p:cNvPicPr>
            <a:picLocks noChangeAspect="1" noChangeArrowheads="1"/>
          </p:cNvPicPr>
          <p:nvPr/>
        </p:nvPicPr>
        <p:blipFill>
          <a:blip r:embed="rId4" cstate="print"/>
          <a:srcRect/>
          <a:stretch>
            <a:fillRect/>
          </a:stretch>
        </p:blipFill>
        <p:spPr bwMode="auto">
          <a:xfrm>
            <a:off x="714348" y="1857364"/>
            <a:ext cx="2356717" cy="2000264"/>
          </a:xfrm>
          <a:prstGeom prst="rect">
            <a:avLst/>
          </a:prstGeom>
          <a:noFill/>
          <a:ln w="9525">
            <a:noFill/>
            <a:miter lim="800000"/>
            <a:headEnd/>
            <a:tailEnd/>
          </a:ln>
          <a:effectLst/>
        </p:spPr>
      </p:pic>
      <p:sp>
        <p:nvSpPr>
          <p:cNvPr id="6" name="Прямоугольник 5"/>
          <p:cNvSpPr/>
          <p:nvPr/>
        </p:nvSpPr>
        <p:spPr>
          <a:xfrm>
            <a:off x="714348" y="642918"/>
            <a:ext cx="7929618" cy="1200329"/>
          </a:xfrm>
          <a:prstGeom prst="rect">
            <a:avLst/>
          </a:prstGeom>
        </p:spPr>
        <p:txBody>
          <a:bodyPr wrap="square">
            <a:spAutoFit/>
          </a:bodyPr>
          <a:lstStyle/>
          <a:p>
            <a:pPr algn="ctr"/>
            <a:r>
              <a:rPr lang="ru-RU" sz="2400" dirty="0" err="1">
                <a:solidFill>
                  <a:srgbClr val="002060"/>
                </a:solidFill>
                <a:latin typeface="Times New Roman" panose="02020603050405020304" pitchFamily="18" charset="0"/>
                <a:cs typeface="Times New Roman" panose="02020603050405020304" pitchFamily="18" charset="0"/>
              </a:rPr>
              <a:t>Білім</a:t>
            </a:r>
            <a:r>
              <a:rPr lang="ru-RU" sz="2400" dirty="0">
                <a:solidFill>
                  <a:srgbClr val="002060"/>
                </a:solidFill>
                <a:latin typeface="Times New Roman" panose="02020603050405020304" pitchFamily="18" charset="0"/>
                <a:cs typeface="Times New Roman" panose="02020603050405020304" pitchFamily="18" charset="0"/>
              </a:rPr>
              <a:t> беру </a:t>
            </a:r>
            <a:r>
              <a:rPr lang="ru-RU" sz="2400" dirty="0" err="1">
                <a:solidFill>
                  <a:srgbClr val="002060"/>
                </a:solidFill>
                <a:latin typeface="Times New Roman" panose="02020603050405020304" pitchFamily="18" charset="0"/>
                <a:cs typeface="Times New Roman" panose="02020603050405020304" pitchFamily="18" charset="0"/>
              </a:rPr>
              <a:t>ұйымдарында білім</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алушыларды</a:t>
            </a:r>
            <a:r>
              <a:rPr lang="ru-RU" sz="2400" dirty="0">
                <a:solidFill>
                  <a:srgbClr val="002060"/>
                </a:solidFill>
                <a:latin typeface="Times New Roman" panose="02020603050405020304" pitchFamily="18" charset="0"/>
                <a:cs typeface="Times New Roman" panose="02020603050405020304" pitchFamily="18" charset="0"/>
              </a:rPr>
              <a:t> спорт </a:t>
            </a:r>
            <a:r>
              <a:rPr lang="ru-RU" sz="2400" dirty="0" err="1">
                <a:solidFill>
                  <a:srgbClr val="002060"/>
                </a:solidFill>
                <a:latin typeface="Times New Roman" panose="02020603050405020304" pitchFamily="18" charset="0"/>
                <a:cs typeface="Times New Roman" panose="02020603050405020304" pitchFamily="18" charset="0"/>
              </a:rPr>
              <a:t>секцияларының қызметімен қамту</a:t>
            </a:r>
            <a:endParaRPr lang="ru-RU" sz="2400" dirty="0">
              <a:solidFill>
                <a:srgbClr val="002060"/>
              </a:solidFill>
              <a:latin typeface="Times New Roman" panose="02020603050405020304" pitchFamily="18" charset="0"/>
              <a:cs typeface="Times New Roman" panose="02020603050405020304" pitchFamily="18" charset="0"/>
            </a:endParaRPr>
          </a:p>
          <a:p>
            <a:pPr algn="ctr"/>
            <a:r>
              <a:rPr lang="en-US" sz="2400" dirty="0">
                <a:solidFill>
                  <a:srgbClr val="002060"/>
                </a:solidFill>
                <a:latin typeface="Times New Roman" panose="02020603050405020304" pitchFamily="18" charset="0"/>
                <a:cs typeface="Times New Roman" panose="02020603050405020304" pitchFamily="18" charset="0"/>
              </a:rPr>
              <a:t> </a:t>
            </a:r>
            <a:r>
              <a:rPr lang="en-US" sz="2400" dirty="0">
                <a:solidFill>
                  <a:srgbClr val="FF0000"/>
                </a:solidFill>
                <a:latin typeface="Times New Roman" panose="02020603050405020304" pitchFamily="18" charset="0"/>
                <a:cs typeface="Times New Roman" panose="02020603050405020304" pitchFamily="18" charset="0"/>
              </a:rPr>
              <a:t>Спорт </a:t>
            </a:r>
            <a:r>
              <a:rPr lang="ru-RU" sz="2400" dirty="0" err="1">
                <a:solidFill>
                  <a:srgbClr val="FF0000"/>
                </a:solidFill>
                <a:latin typeface="Times New Roman" panose="02020603050405020304" pitchFamily="18" charset="0"/>
                <a:cs typeface="Times New Roman" panose="02020603050405020304" pitchFamily="18" charset="0"/>
              </a:rPr>
              <a:t>секцияларының жетістіктері</a:t>
            </a:r>
            <a:endParaRPr lang="ru-RU" sz="2400" dirty="0">
              <a:solidFill>
                <a:srgbClr val="FF0000"/>
              </a:solidFill>
              <a:latin typeface="Times New Roman" panose="02020603050405020304" pitchFamily="18" charset="0"/>
              <a:cs typeface="Times New Roman" panose="02020603050405020304" pitchFamily="18" charset="0"/>
            </a:endParaRPr>
          </a:p>
        </p:txBody>
      </p:sp>
      <p:pic>
        <p:nvPicPr>
          <p:cNvPr id="7" name="Picture 4" descr="C:\Users\гулсим\Desktop\2018-2019 докум\2018-19 фотолары\IMG-20180912-WA0075.jpg"/>
          <p:cNvPicPr>
            <a:picLocks noChangeAspect="1" noChangeArrowheads="1"/>
          </p:cNvPicPr>
          <p:nvPr/>
        </p:nvPicPr>
        <p:blipFill>
          <a:blip r:embed="rId5" cstate="print"/>
          <a:srcRect/>
          <a:stretch>
            <a:fillRect/>
          </a:stretch>
        </p:blipFill>
        <p:spPr bwMode="auto">
          <a:xfrm>
            <a:off x="6357950" y="1857364"/>
            <a:ext cx="2095500" cy="2794000"/>
          </a:xfrm>
          <a:prstGeom prst="rect">
            <a:avLst/>
          </a:prstGeo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C:\Users\Aigul\Desktop\2 фон.jpg"/>
          <p:cNvPicPr>
            <a:picLocks noChangeAspect="1" noChangeArrowheads="1"/>
          </p:cNvPicPr>
          <p:nvPr/>
        </p:nvPicPr>
        <p:blipFill>
          <a:blip r:embed="rId2" cstate="print"/>
          <a:srcRect/>
          <a:stretch>
            <a:fillRect/>
          </a:stretch>
        </p:blipFill>
        <p:spPr bwMode="auto">
          <a:xfrm rot="5400000">
            <a:off x="1154114" y="-1160463"/>
            <a:ext cx="6864350" cy="9172575"/>
          </a:xfrm>
          <a:prstGeom prst="rect">
            <a:avLst/>
          </a:prstGeom>
          <a:noFill/>
          <a:ln w="9525">
            <a:noFill/>
            <a:miter lim="800000"/>
            <a:headEnd/>
            <a:tailEnd/>
          </a:ln>
        </p:spPr>
      </p:pic>
      <p:pic>
        <p:nvPicPr>
          <p:cNvPr id="12290" name="Picture 2" descr="D:\Documents and Settings\Admin\Мои документы\мектеп суреттери\толагай\SAM_1750.JPG"/>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tretch>
            <a:fillRect/>
          </a:stretch>
        </p:blipFill>
        <p:spPr bwMode="auto">
          <a:xfrm>
            <a:off x="1214414" y="1357298"/>
            <a:ext cx="3024713" cy="2268535"/>
          </a:xfrm>
          <a:prstGeom prst="rect">
            <a:avLst/>
          </a:prstGeom>
          <a:noFill/>
          <a:extLst>
            <a:ext uri="{909E8E84-426E-40DD-AFC4-6F175D3DCCD1}">
              <a14:hiddenFill xmlns:a14="http://schemas.microsoft.com/office/drawing/2010/main">
                <a:solidFill>
                  <a:srgbClr val="FFFFFF"/>
                </a:solidFill>
              </a14:hiddenFill>
            </a:ext>
          </a:extLst>
        </p:spPr>
      </p:pic>
      <p:pic>
        <p:nvPicPr>
          <p:cNvPr id="12291" name="Picture 3" descr="D:\Documents and Settings\Admin\Мои документы\мектеп суреттери\толагай\SAM_1753.JPG"/>
          <p:cNvPicPr>
            <a:picLocks noGrp="1" noChangeAspect="1" noChangeArrowheads="1"/>
          </p:cNvPicPr>
          <p:nvPr>
            <p:ph sz="quarter" idx="4"/>
          </p:nvPr>
        </p:nvPicPr>
        <p:blipFill>
          <a:blip r:embed="rId4" cstate="print">
            <a:extLst>
              <a:ext uri="{28A0092B-C50C-407E-A947-70E740481C1C}">
                <a14:useLocalDpi xmlns:a14="http://schemas.microsoft.com/office/drawing/2010/main" val="0"/>
              </a:ext>
            </a:extLst>
          </a:blip>
          <a:stretch>
            <a:fillRect/>
          </a:stretch>
        </p:blipFill>
        <p:spPr bwMode="auto">
          <a:xfrm>
            <a:off x="5143504" y="3902987"/>
            <a:ext cx="3357586" cy="22231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D:\Documents and Settings\Admin\Мои документы\мектеп суреттери\суреттер те\Фото0652.jpg"/>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rot="16200000">
            <a:off x="1502963" y="3500191"/>
            <a:ext cx="2212028" cy="3074877"/>
          </a:xfrm>
          <a:prstGeom prst="rect">
            <a:avLst/>
          </a:prstGeom>
          <a:noFill/>
          <a:extLst>
            <a:ext uri="{909E8E84-426E-40DD-AFC4-6F175D3DCCD1}">
              <a14:hiddenFill xmlns:a14="http://schemas.microsoft.com/office/drawing/2010/main">
                <a:solidFill>
                  <a:srgbClr val="FFFFFF"/>
                </a:solidFill>
              </a14:hiddenFill>
            </a:ext>
          </a:extLst>
        </p:spPr>
      </p:pic>
      <p:pic>
        <p:nvPicPr>
          <p:cNvPr id="8" name="Рисунок 7" descr="D:\Documents and Settings\Admin\Рабочий стол\гүлсим\гулсимнің өзіне есебі\070920131033.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00628" y="1500174"/>
            <a:ext cx="3357586" cy="2071702"/>
          </a:xfrm>
          <a:prstGeom prst="rect">
            <a:avLst/>
          </a:prstGeom>
          <a:noFill/>
          <a:ln>
            <a:noFill/>
          </a:ln>
        </p:spPr>
      </p:pic>
      <p:sp>
        <p:nvSpPr>
          <p:cNvPr id="9" name="Прямоугольник 8"/>
          <p:cNvSpPr/>
          <p:nvPr/>
        </p:nvSpPr>
        <p:spPr>
          <a:xfrm>
            <a:off x="642910" y="285728"/>
            <a:ext cx="7929618" cy="830997"/>
          </a:xfrm>
          <a:prstGeom prst="rect">
            <a:avLst/>
          </a:prstGeom>
        </p:spPr>
        <p:txBody>
          <a:bodyPr wrap="square">
            <a:spAutoFit/>
          </a:bodyPr>
          <a:lstStyle/>
          <a:p>
            <a:pPr algn="ctr"/>
            <a:r>
              <a:rPr lang="ru-RU" sz="2400" dirty="0" err="1">
                <a:solidFill>
                  <a:srgbClr val="002060"/>
                </a:solidFill>
                <a:latin typeface="Times New Roman" panose="02020603050405020304" pitchFamily="18" charset="0"/>
                <a:cs typeface="Times New Roman" panose="02020603050405020304" pitchFamily="18" charset="0"/>
              </a:rPr>
              <a:t>Білім</a:t>
            </a:r>
            <a:r>
              <a:rPr lang="ru-RU" sz="2400" dirty="0">
                <a:solidFill>
                  <a:srgbClr val="002060"/>
                </a:solidFill>
                <a:latin typeface="Times New Roman" panose="02020603050405020304" pitchFamily="18" charset="0"/>
                <a:cs typeface="Times New Roman" panose="02020603050405020304" pitchFamily="18" charset="0"/>
              </a:rPr>
              <a:t> беру </a:t>
            </a:r>
            <a:r>
              <a:rPr lang="ru-RU" sz="2400" dirty="0" err="1">
                <a:solidFill>
                  <a:srgbClr val="002060"/>
                </a:solidFill>
                <a:latin typeface="Times New Roman" panose="02020603050405020304" pitchFamily="18" charset="0"/>
                <a:cs typeface="Times New Roman" panose="02020603050405020304" pitchFamily="18" charset="0"/>
              </a:rPr>
              <a:t>ұйымдарында білім</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алушыларды</a:t>
            </a:r>
            <a:r>
              <a:rPr lang="ru-RU" sz="2400" dirty="0">
                <a:solidFill>
                  <a:srgbClr val="002060"/>
                </a:solidFill>
                <a:latin typeface="Times New Roman" panose="02020603050405020304" pitchFamily="18" charset="0"/>
                <a:cs typeface="Times New Roman" panose="02020603050405020304" pitchFamily="18" charset="0"/>
              </a:rPr>
              <a:t> спорт </a:t>
            </a:r>
            <a:r>
              <a:rPr lang="ru-RU" sz="2400" dirty="0" err="1">
                <a:solidFill>
                  <a:srgbClr val="002060"/>
                </a:solidFill>
                <a:latin typeface="Times New Roman" panose="02020603050405020304" pitchFamily="18" charset="0"/>
                <a:cs typeface="Times New Roman" panose="02020603050405020304" pitchFamily="18" charset="0"/>
              </a:rPr>
              <a:t>секцияларының қызметімен қамту</a:t>
            </a:r>
            <a:endParaRPr lang="ru-RU" sz="2400"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C:\Users\Aigul\Desktop\2 фон.jpg"/>
          <p:cNvPicPr>
            <a:picLocks noChangeAspect="1" noChangeArrowheads="1"/>
          </p:cNvPicPr>
          <p:nvPr/>
        </p:nvPicPr>
        <p:blipFill>
          <a:blip r:embed="rId2" cstate="print"/>
          <a:srcRect/>
          <a:stretch>
            <a:fillRect/>
          </a:stretch>
        </p:blipFill>
        <p:spPr bwMode="auto">
          <a:xfrm rot="5400000">
            <a:off x="1154114" y="-1160463"/>
            <a:ext cx="6864350" cy="9172575"/>
          </a:xfrm>
          <a:prstGeom prst="rect">
            <a:avLst/>
          </a:prstGeom>
          <a:noFill/>
          <a:ln w="9525">
            <a:noFill/>
            <a:miter lim="800000"/>
            <a:headEnd/>
            <a:tailEnd/>
          </a:ln>
        </p:spPr>
      </p:pic>
      <p:sp>
        <p:nvSpPr>
          <p:cNvPr id="2" name="Прямоугольник 1"/>
          <p:cNvSpPr/>
          <p:nvPr/>
        </p:nvSpPr>
        <p:spPr>
          <a:xfrm>
            <a:off x="642910" y="285728"/>
            <a:ext cx="7929618" cy="461665"/>
          </a:xfrm>
          <a:prstGeom prst="rect">
            <a:avLst/>
          </a:prstGeom>
        </p:spPr>
        <p:txBody>
          <a:bodyPr wrap="square">
            <a:spAutoFit/>
          </a:bodyPr>
          <a:lstStyle/>
          <a:p>
            <a:pPr algn="ctr"/>
            <a:r>
              <a:rPr lang="ru-RU" sz="2400" dirty="0" err="1">
                <a:solidFill>
                  <a:srgbClr val="002060"/>
                </a:solidFill>
                <a:latin typeface="Times New Roman" panose="02020603050405020304" pitchFamily="18" charset="0"/>
                <a:cs typeface="Times New Roman" panose="02020603050405020304" pitchFamily="18" charset="0"/>
              </a:rPr>
              <a:t>Білім</a:t>
            </a:r>
            <a:r>
              <a:rPr lang="ru-RU" sz="2400" dirty="0">
                <a:solidFill>
                  <a:srgbClr val="002060"/>
                </a:solidFill>
                <a:latin typeface="Times New Roman" panose="02020603050405020304" pitchFamily="18" charset="0"/>
                <a:cs typeface="Times New Roman" panose="02020603050405020304" pitchFamily="18" charset="0"/>
              </a:rPr>
              <a:t> беру </a:t>
            </a:r>
            <a:r>
              <a:rPr lang="ru-RU" sz="2400" dirty="0" err="1">
                <a:solidFill>
                  <a:srgbClr val="002060"/>
                </a:solidFill>
                <a:latin typeface="Times New Roman" panose="02020603050405020304" pitchFamily="18" charset="0"/>
                <a:cs typeface="Times New Roman" panose="02020603050405020304" pitchFamily="18" charset="0"/>
              </a:rPr>
              <a:t>ұйымында бейнебақылау камераларының болуы</a:t>
            </a:r>
            <a:endParaRPr lang="ru-RU" sz="2400" dirty="0">
              <a:solidFill>
                <a:srgbClr val="002060"/>
              </a:solidFill>
              <a:latin typeface="Times New Roman" panose="02020603050405020304" pitchFamily="18" charset="0"/>
              <a:cs typeface="Times New Roman" panose="02020603050405020304" pitchFamily="18" charset="0"/>
            </a:endParaRPr>
          </a:p>
        </p:txBody>
      </p:sp>
      <p:sp>
        <p:nvSpPr>
          <p:cNvPr id="3" name="Прямоугольник 2"/>
          <p:cNvSpPr/>
          <p:nvPr/>
        </p:nvSpPr>
        <p:spPr>
          <a:xfrm>
            <a:off x="928662" y="5214950"/>
            <a:ext cx="7429552" cy="114298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latin typeface="Times New Roman" panose="02020603050405020304" pitchFamily="18" charset="0"/>
                <a:cs typeface="Times New Roman" panose="02020603050405020304" pitchFamily="18" charset="0"/>
              </a:rPr>
              <a:t>Білім беру ұйымында жалпы </a:t>
            </a:r>
            <a:r>
              <a:rPr lang="en-US" dirty="0" err="1">
                <a:latin typeface="Times New Roman" panose="02020603050405020304" pitchFamily="18" charset="0"/>
                <a:cs typeface="Times New Roman" panose="02020603050405020304" pitchFamily="18" charset="0"/>
              </a:rPr>
              <a:t>саны</a:t>
            </a:r>
            <a:r>
              <a:rPr lang="en-US" dirty="0">
                <a:latin typeface="Times New Roman" panose="02020603050405020304" pitchFamily="18" charset="0"/>
                <a:cs typeface="Times New Roman" panose="02020603050405020304" pitchFamily="18" charset="0"/>
              </a:rPr>
              <a:t> </a:t>
            </a:r>
            <a:r>
              <a:rPr lang="kk-KZ" dirty="0">
                <a:latin typeface="Times New Roman" panose="02020603050405020304" pitchFamily="18" charset="0"/>
                <a:cs typeface="Times New Roman" panose="02020603050405020304" pitchFamily="18" charset="0"/>
              </a:rPr>
              <a:t>88 </a:t>
            </a:r>
            <a:r>
              <a:rPr lang="en-US" dirty="0" err="1">
                <a:latin typeface="Times New Roman" panose="02020603050405020304" pitchFamily="18" charset="0"/>
                <a:cs typeface="Times New Roman" panose="02020603050405020304" pitchFamily="18" charset="0"/>
              </a:rPr>
              <a:t>бейнебақылау</a:t>
            </a:r>
            <a:r>
              <a:rPr lang="en-US" dirty="0">
                <a:latin typeface="Times New Roman" panose="02020603050405020304" pitchFamily="18" charset="0"/>
                <a:cs typeface="Times New Roman" panose="02020603050405020304" pitchFamily="18" charset="0"/>
              </a:rPr>
              <a:t> камерасы жұмыс жасайды</a:t>
            </a:r>
            <a:endParaRPr lang="ru-RU" dirty="0">
              <a:latin typeface="Times New Roman" panose="02020603050405020304" pitchFamily="18" charset="0"/>
              <a:cs typeface="Times New Roman" panose="02020603050405020304" pitchFamily="18" charset="0"/>
            </a:endParaRPr>
          </a:p>
        </p:txBody>
      </p:sp>
      <p:pic>
        <p:nvPicPr>
          <p:cNvPr id="7172" name="Picture 4" descr="C:\Users\A6A8~1\AppData\Local\Temp\Rar$DRa0.150\20200709_103304.jpg"/>
          <p:cNvPicPr>
            <a:picLocks noChangeAspect="1" noChangeArrowheads="1"/>
          </p:cNvPicPr>
          <p:nvPr/>
        </p:nvPicPr>
        <p:blipFill>
          <a:blip r:embed="rId3" cstate="print">
            <a:lum bright="10000"/>
          </a:blip>
          <a:srcRect l="3125" t="18055" r="2343" b="26389"/>
          <a:stretch>
            <a:fillRect/>
          </a:stretch>
        </p:blipFill>
        <p:spPr bwMode="auto">
          <a:xfrm>
            <a:off x="1214414" y="1142984"/>
            <a:ext cx="6786578" cy="2243497"/>
          </a:xfrm>
          <a:prstGeom prst="rect">
            <a:avLst/>
          </a:prstGeom>
          <a:noFill/>
        </p:spPr>
      </p:pic>
      <p:pic>
        <p:nvPicPr>
          <p:cNvPr id="7173" name="Picture 5" descr="C:\Users\A6A8~1\AppData\Local\Temp\Rar$DRa0.150\20200709_103408.jpg"/>
          <p:cNvPicPr>
            <a:picLocks noChangeAspect="1" noChangeArrowheads="1"/>
          </p:cNvPicPr>
          <p:nvPr/>
        </p:nvPicPr>
        <p:blipFill>
          <a:blip r:embed="rId4" cstate="print">
            <a:lum contrast="10000"/>
          </a:blip>
          <a:srcRect l="18750" t="22222" r="16406" b="9722"/>
          <a:stretch>
            <a:fillRect/>
          </a:stretch>
        </p:blipFill>
        <p:spPr bwMode="auto">
          <a:xfrm>
            <a:off x="3000364" y="3286124"/>
            <a:ext cx="3214710" cy="1897841"/>
          </a:xfrm>
          <a:prstGeom prst="rect">
            <a:avLst/>
          </a:prstGeom>
          <a:no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4" descr="C:\Users\Aigul\Desktop\2 фон.jpg"/>
          <p:cNvPicPr>
            <a:picLocks noChangeAspect="1" noChangeArrowheads="1"/>
          </p:cNvPicPr>
          <p:nvPr/>
        </p:nvPicPr>
        <p:blipFill>
          <a:blip r:embed="rId2" cstate="print"/>
          <a:srcRect/>
          <a:stretch>
            <a:fillRect/>
          </a:stretch>
        </p:blipFill>
        <p:spPr bwMode="auto">
          <a:xfrm rot="5400000">
            <a:off x="1154114" y="-1160463"/>
            <a:ext cx="6864350" cy="9172575"/>
          </a:xfrm>
          <a:prstGeom prst="rect">
            <a:avLst/>
          </a:prstGeom>
          <a:noFill/>
          <a:ln w="9525">
            <a:noFill/>
            <a:miter lim="800000"/>
            <a:headEnd/>
            <a:tailEnd/>
          </a:ln>
        </p:spPr>
      </p:pic>
      <p:sp>
        <p:nvSpPr>
          <p:cNvPr id="4" name="TextBox 3"/>
          <p:cNvSpPr txBox="1"/>
          <p:nvPr/>
        </p:nvSpPr>
        <p:spPr>
          <a:xfrm>
            <a:off x="1714480" y="285728"/>
            <a:ext cx="6716839" cy="461665"/>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sz="2400" b="1" i="1" dirty="0">
                <a:latin typeface="Times New Roman" panose="02020603050405020304" pitchFamily="18" charset="0"/>
                <a:cs typeface="Times New Roman" panose="02020603050405020304" pitchFamily="18" charset="0"/>
              </a:rPr>
              <a:t>Орта білім беретін ұйымның ерекше миссиясы</a:t>
            </a:r>
            <a:endParaRPr lang="ru-RU" sz="2400" b="1" i="1" dirty="0">
              <a:latin typeface="Times New Roman" panose="02020603050405020304" pitchFamily="18" charset="0"/>
              <a:cs typeface="Times New Roman" panose="02020603050405020304" pitchFamily="18" charset="0"/>
            </a:endParaRPr>
          </a:p>
        </p:txBody>
      </p:sp>
      <p:sp>
        <p:nvSpPr>
          <p:cNvPr id="5" name="Овал 4"/>
          <p:cNvSpPr/>
          <p:nvPr/>
        </p:nvSpPr>
        <p:spPr>
          <a:xfrm>
            <a:off x="0" y="1"/>
            <a:ext cx="1643042" cy="120534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400" b="1" i="1" dirty="0">
                <a:latin typeface="Times New Roman" panose="02020603050405020304" pitchFamily="18" charset="0"/>
                <a:cs typeface="Times New Roman" panose="02020603050405020304" pitchFamily="18" charset="0"/>
              </a:rPr>
              <a:t>«Өтес орта мектебі» ММ</a:t>
            </a:r>
            <a:endParaRPr lang="ru-RU" sz="1400" b="1" i="1" dirty="0">
              <a:latin typeface="Times New Roman" panose="02020603050405020304" pitchFamily="18" charset="0"/>
              <a:cs typeface="Times New Roman" panose="02020603050405020304" pitchFamily="18" charset="0"/>
            </a:endParaRPr>
          </a:p>
        </p:txBody>
      </p:sp>
      <p:sp>
        <p:nvSpPr>
          <p:cNvPr id="6" name="Скругленный прямоугольник 5"/>
          <p:cNvSpPr/>
          <p:nvPr/>
        </p:nvSpPr>
        <p:spPr>
          <a:xfrm>
            <a:off x="1928794" y="857232"/>
            <a:ext cx="4874550" cy="54032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000" b="1" i="1" dirty="0">
                <a:latin typeface="Times New Roman" panose="02020603050405020304" pitchFamily="18" charset="0"/>
                <a:cs typeface="Times New Roman" panose="02020603050405020304" pitchFamily="18" charset="0"/>
              </a:rPr>
              <a:t>Оқу-тәрбие үрдісін ұйымдастырудағы жаңа бағыт</a:t>
            </a:r>
            <a:endParaRPr lang="ru-RU" sz="2000" b="1" i="1" dirty="0">
              <a:latin typeface="Times New Roman" panose="02020603050405020304" pitchFamily="18" charset="0"/>
              <a:cs typeface="Times New Roman" panose="02020603050405020304" pitchFamily="18" charset="0"/>
            </a:endParaRPr>
          </a:p>
        </p:txBody>
      </p:sp>
      <p:sp>
        <p:nvSpPr>
          <p:cNvPr id="7" name="Овал 6"/>
          <p:cNvSpPr/>
          <p:nvPr/>
        </p:nvSpPr>
        <p:spPr>
          <a:xfrm>
            <a:off x="3372457" y="1756495"/>
            <a:ext cx="1745673" cy="1745674"/>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b="1" i="1" dirty="0">
                <a:latin typeface="Times New Roman" panose="02020603050405020304" pitchFamily="18" charset="0"/>
                <a:cs typeface="Times New Roman" panose="02020603050405020304" pitchFamily="18" charset="0"/>
              </a:rPr>
              <a:t>Білім жүйесін инновациялау</a:t>
            </a:r>
            <a:endParaRPr lang="ru-RU" b="1" i="1" dirty="0">
              <a:latin typeface="Times New Roman" panose="02020603050405020304" pitchFamily="18" charset="0"/>
              <a:cs typeface="Times New Roman" panose="02020603050405020304" pitchFamily="18" charset="0"/>
            </a:endParaRPr>
          </a:p>
        </p:txBody>
      </p:sp>
      <p:sp>
        <p:nvSpPr>
          <p:cNvPr id="8" name="Скругленный прямоугольник 7"/>
          <p:cNvSpPr/>
          <p:nvPr/>
        </p:nvSpPr>
        <p:spPr>
          <a:xfrm>
            <a:off x="0" y="1402338"/>
            <a:ext cx="2306783" cy="70831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b="1" i="1" dirty="0">
                <a:latin typeface="Times New Roman" panose="02020603050405020304" pitchFamily="18" charset="0"/>
                <a:cs typeface="Times New Roman" panose="02020603050405020304" pitchFamily="18" charset="0"/>
              </a:rPr>
              <a:t>Халықаралық стандартқа сай оқыту;  </a:t>
            </a:r>
            <a:endParaRPr lang="ru-RU" b="1" i="1" dirty="0">
              <a:latin typeface="Times New Roman" panose="02020603050405020304" pitchFamily="18" charset="0"/>
              <a:cs typeface="Times New Roman" panose="02020603050405020304" pitchFamily="18" charset="0"/>
            </a:endParaRPr>
          </a:p>
        </p:txBody>
      </p:sp>
      <p:sp>
        <p:nvSpPr>
          <p:cNvPr id="9" name="Скругленный прямоугольник 8"/>
          <p:cNvSpPr/>
          <p:nvPr/>
        </p:nvSpPr>
        <p:spPr>
          <a:xfrm>
            <a:off x="0" y="2278648"/>
            <a:ext cx="2357422" cy="793161"/>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b="1" i="1" dirty="0">
                <a:latin typeface="Times New Roman" panose="02020603050405020304" pitchFamily="18" charset="0"/>
                <a:cs typeface="Times New Roman" panose="02020603050405020304" pitchFamily="18" charset="0"/>
              </a:rPr>
              <a:t>Мұғалімнің құзіреттілігін арттыру;</a:t>
            </a:r>
            <a:endParaRPr lang="ru-RU" b="1" i="1" dirty="0">
              <a:latin typeface="Times New Roman" panose="02020603050405020304" pitchFamily="18" charset="0"/>
              <a:cs typeface="Times New Roman" panose="02020603050405020304" pitchFamily="18" charset="0"/>
            </a:endParaRPr>
          </a:p>
        </p:txBody>
      </p:sp>
      <p:sp>
        <p:nvSpPr>
          <p:cNvPr id="10" name="Скругленный прямоугольник 9"/>
          <p:cNvSpPr/>
          <p:nvPr/>
        </p:nvSpPr>
        <p:spPr>
          <a:xfrm>
            <a:off x="-10391" y="3097811"/>
            <a:ext cx="2317174" cy="66501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b="1" i="1" dirty="0">
                <a:latin typeface="Times New Roman" panose="02020603050405020304" pitchFamily="18" charset="0"/>
                <a:cs typeface="Times New Roman" panose="02020603050405020304" pitchFamily="18" charset="0"/>
              </a:rPr>
              <a:t>Жеке тұлға тәрбиелеу;</a:t>
            </a:r>
            <a:endParaRPr lang="ru-RU" b="1" i="1" dirty="0">
              <a:latin typeface="Times New Roman" panose="02020603050405020304" pitchFamily="18" charset="0"/>
              <a:cs typeface="Times New Roman" panose="02020603050405020304" pitchFamily="18" charset="0"/>
            </a:endParaRPr>
          </a:p>
        </p:txBody>
      </p:sp>
      <p:sp>
        <p:nvSpPr>
          <p:cNvPr id="11" name="Скругленный прямоугольник 10"/>
          <p:cNvSpPr/>
          <p:nvPr/>
        </p:nvSpPr>
        <p:spPr>
          <a:xfrm>
            <a:off x="0" y="3916973"/>
            <a:ext cx="2306783" cy="66501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b="1" i="1" dirty="0">
                <a:latin typeface="Times New Roman" panose="02020603050405020304" pitchFamily="18" charset="0"/>
                <a:cs typeface="Times New Roman" panose="02020603050405020304" pitchFamily="18" charset="0"/>
              </a:rPr>
              <a:t>Ақпараттық оқыту жүйесін толық енгізу;</a:t>
            </a:r>
            <a:endParaRPr lang="ru-RU" b="1" i="1" dirty="0">
              <a:latin typeface="Times New Roman" panose="02020603050405020304" pitchFamily="18" charset="0"/>
              <a:cs typeface="Times New Roman" panose="02020603050405020304" pitchFamily="18" charset="0"/>
            </a:endParaRPr>
          </a:p>
        </p:txBody>
      </p:sp>
      <p:sp>
        <p:nvSpPr>
          <p:cNvPr id="12" name="Скругленный прямоугольник 11"/>
          <p:cNvSpPr/>
          <p:nvPr/>
        </p:nvSpPr>
        <p:spPr>
          <a:xfrm>
            <a:off x="3497148" y="3916972"/>
            <a:ext cx="1789232" cy="1012225"/>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b="1" i="1" dirty="0">
                <a:latin typeface="Times New Roman" panose="02020603050405020304" pitchFamily="18" charset="0"/>
                <a:cs typeface="Times New Roman" panose="02020603050405020304" pitchFamily="18" charset="0"/>
              </a:rPr>
              <a:t>Диагностика мен мониторинг</a:t>
            </a:r>
            <a:endParaRPr lang="ru-RU" b="1" i="1" dirty="0">
              <a:latin typeface="Times New Roman" panose="02020603050405020304" pitchFamily="18" charset="0"/>
              <a:cs typeface="Times New Roman" panose="02020603050405020304" pitchFamily="18" charset="0"/>
            </a:endParaRPr>
          </a:p>
        </p:txBody>
      </p:sp>
      <p:sp>
        <p:nvSpPr>
          <p:cNvPr id="13" name="Скругленный прямоугольник 12"/>
          <p:cNvSpPr/>
          <p:nvPr/>
        </p:nvSpPr>
        <p:spPr>
          <a:xfrm>
            <a:off x="6568269" y="2278649"/>
            <a:ext cx="2290012" cy="66501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b="1" i="1" dirty="0">
                <a:latin typeface="Times New Roman" panose="02020603050405020304" pitchFamily="18" charset="0"/>
                <a:cs typeface="Times New Roman" panose="02020603050405020304" pitchFamily="18" charset="0"/>
              </a:rPr>
              <a:t>Зерттеушілікті дамыту; </a:t>
            </a:r>
            <a:endParaRPr lang="ru-RU" b="1" i="1" dirty="0">
              <a:latin typeface="Times New Roman" panose="02020603050405020304" pitchFamily="18" charset="0"/>
              <a:cs typeface="Times New Roman" panose="02020603050405020304" pitchFamily="18" charset="0"/>
            </a:endParaRPr>
          </a:p>
        </p:txBody>
      </p:sp>
      <p:sp>
        <p:nvSpPr>
          <p:cNvPr id="14" name="Скругленный прямоугольник 13"/>
          <p:cNvSpPr/>
          <p:nvPr/>
        </p:nvSpPr>
        <p:spPr>
          <a:xfrm>
            <a:off x="6641005" y="1500174"/>
            <a:ext cx="2288713" cy="66501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b="1" i="1" dirty="0">
                <a:latin typeface="Times New Roman" panose="02020603050405020304" pitchFamily="18" charset="0"/>
                <a:cs typeface="Times New Roman" panose="02020603050405020304" pitchFamily="18" charset="0"/>
              </a:rPr>
              <a:t>Әлемдік оқыту әдістерін қолдану;</a:t>
            </a:r>
            <a:endParaRPr lang="ru-RU" b="1" i="1" dirty="0">
              <a:latin typeface="Times New Roman" panose="02020603050405020304" pitchFamily="18" charset="0"/>
              <a:cs typeface="Times New Roman" panose="02020603050405020304" pitchFamily="18" charset="0"/>
            </a:endParaRPr>
          </a:p>
        </p:txBody>
      </p:sp>
      <p:sp>
        <p:nvSpPr>
          <p:cNvPr id="15" name="Скругленный прямоугольник 14"/>
          <p:cNvSpPr/>
          <p:nvPr/>
        </p:nvSpPr>
        <p:spPr>
          <a:xfrm>
            <a:off x="6641005" y="3071810"/>
            <a:ext cx="2360151" cy="66501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b="1" i="1" dirty="0">
                <a:latin typeface="Times New Roman" panose="02020603050405020304" pitchFamily="18" charset="0"/>
                <a:cs typeface="Times New Roman" panose="02020603050405020304" pitchFamily="18" charset="0"/>
              </a:rPr>
              <a:t>Оқушыны шығармашылыққа баулу;</a:t>
            </a:r>
            <a:endParaRPr lang="ru-RU" b="1" i="1" dirty="0">
              <a:latin typeface="Times New Roman" panose="02020603050405020304" pitchFamily="18" charset="0"/>
              <a:cs typeface="Times New Roman" panose="02020603050405020304" pitchFamily="18" charset="0"/>
            </a:endParaRPr>
          </a:p>
        </p:txBody>
      </p:sp>
      <p:sp>
        <p:nvSpPr>
          <p:cNvPr id="19" name="Скругленный прямоугольник 18"/>
          <p:cNvSpPr/>
          <p:nvPr/>
        </p:nvSpPr>
        <p:spPr>
          <a:xfrm>
            <a:off x="6572264" y="3857628"/>
            <a:ext cx="2360119" cy="66501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b="1" i="1" dirty="0">
                <a:latin typeface="Times New Roman" panose="02020603050405020304" pitchFamily="18" charset="0"/>
                <a:cs typeface="Times New Roman" panose="02020603050405020304" pitchFamily="18" charset="0"/>
              </a:rPr>
              <a:t>Өзіндік дамытуды жүйелеу;</a:t>
            </a:r>
            <a:endParaRPr lang="ru-RU" b="1" i="1" dirty="0">
              <a:latin typeface="Times New Roman" panose="02020603050405020304" pitchFamily="18" charset="0"/>
              <a:cs typeface="Times New Roman" panose="02020603050405020304" pitchFamily="18" charset="0"/>
            </a:endParaRPr>
          </a:p>
        </p:txBody>
      </p:sp>
      <p:cxnSp>
        <p:nvCxnSpPr>
          <p:cNvPr id="21" name="Прямая со стрелкой 20"/>
          <p:cNvCxnSpPr/>
          <p:nvPr/>
        </p:nvCxnSpPr>
        <p:spPr>
          <a:xfrm flipH="1" flipV="1">
            <a:off x="2400908" y="1828709"/>
            <a:ext cx="1028697" cy="52915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3" name="Прямая со стрелкой 22"/>
          <p:cNvCxnSpPr/>
          <p:nvPr/>
        </p:nvCxnSpPr>
        <p:spPr>
          <a:xfrm flipH="1" flipV="1">
            <a:off x="2363933" y="2629333"/>
            <a:ext cx="1008524" cy="4493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5" name="Прямая со стрелкой 24"/>
          <p:cNvCxnSpPr/>
          <p:nvPr/>
        </p:nvCxnSpPr>
        <p:spPr>
          <a:xfrm flipH="1">
            <a:off x="2363933" y="3015517"/>
            <a:ext cx="1065672" cy="48665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0" name="Прямая со стрелкой 29"/>
          <p:cNvCxnSpPr>
            <a:stCxn id="7" idx="3"/>
          </p:cNvCxnSpPr>
          <p:nvPr/>
        </p:nvCxnSpPr>
        <p:spPr>
          <a:xfrm flipH="1">
            <a:off x="2473037" y="3246522"/>
            <a:ext cx="1155068" cy="91330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5" name="Прямая со стрелкой 34"/>
          <p:cNvCxnSpPr/>
          <p:nvPr/>
        </p:nvCxnSpPr>
        <p:spPr>
          <a:xfrm flipV="1">
            <a:off x="5143504" y="1833444"/>
            <a:ext cx="1246905" cy="52398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9" name="Прямая со стрелкой 38"/>
          <p:cNvCxnSpPr>
            <a:stCxn id="7" idx="6"/>
          </p:cNvCxnSpPr>
          <p:nvPr/>
        </p:nvCxnSpPr>
        <p:spPr>
          <a:xfrm flipV="1">
            <a:off x="5118130" y="2611158"/>
            <a:ext cx="1272279" cy="1817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3" name="Прямая со стрелкой 42"/>
          <p:cNvCxnSpPr/>
          <p:nvPr/>
        </p:nvCxnSpPr>
        <p:spPr>
          <a:xfrm>
            <a:off x="5072066" y="2928934"/>
            <a:ext cx="1411861" cy="52329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8" name="Прямая со стрелкой 47"/>
          <p:cNvCxnSpPr>
            <a:stCxn id="7" idx="5"/>
          </p:cNvCxnSpPr>
          <p:nvPr/>
        </p:nvCxnSpPr>
        <p:spPr>
          <a:xfrm rot="16200000" flipH="1">
            <a:off x="5220717" y="2888285"/>
            <a:ext cx="811456" cy="152792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1" name="Прямая со стрелкой 50"/>
          <p:cNvCxnSpPr>
            <a:endCxn id="12" idx="0"/>
          </p:cNvCxnSpPr>
          <p:nvPr/>
        </p:nvCxnSpPr>
        <p:spPr>
          <a:xfrm rot="16200000" flipH="1">
            <a:off x="4136492" y="3661700"/>
            <a:ext cx="347262" cy="16328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3" name="Выгнутая влево стрелка 52"/>
          <p:cNvSpPr/>
          <p:nvPr/>
        </p:nvSpPr>
        <p:spPr>
          <a:xfrm>
            <a:off x="3127664" y="3452225"/>
            <a:ext cx="609546" cy="1770939"/>
          </a:xfrm>
          <a:prstGeom prst="curved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ru-RU">
              <a:solidFill>
                <a:schemeClr val="tx1"/>
              </a:solidFill>
            </a:endParaRPr>
          </a:p>
        </p:txBody>
      </p:sp>
      <p:sp>
        <p:nvSpPr>
          <p:cNvPr id="54" name="Выгнутая вправо стрелка 53"/>
          <p:cNvSpPr/>
          <p:nvPr/>
        </p:nvSpPr>
        <p:spPr>
          <a:xfrm>
            <a:off x="4857752" y="3500438"/>
            <a:ext cx="603280" cy="1720994"/>
          </a:xfrm>
          <a:prstGeom prst="curvedLef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ru-RU">
              <a:solidFill>
                <a:schemeClr val="tx1"/>
              </a:solidFill>
            </a:endParaRPr>
          </a:p>
        </p:txBody>
      </p:sp>
      <p:sp>
        <p:nvSpPr>
          <p:cNvPr id="55" name="Скругленный прямоугольник 54"/>
          <p:cNvSpPr/>
          <p:nvPr/>
        </p:nvSpPr>
        <p:spPr>
          <a:xfrm>
            <a:off x="3357554" y="5357826"/>
            <a:ext cx="2003546" cy="91371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b="1" i="1" dirty="0">
                <a:latin typeface="Times New Roman" panose="02020603050405020304" pitchFamily="18" charset="0"/>
                <a:cs typeface="Times New Roman" panose="02020603050405020304" pitchFamily="18" charset="0"/>
              </a:rPr>
              <a:t>Білім беру сапасын арттыру</a:t>
            </a:r>
            <a:endParaRPr lang="ru-RU" b="1" i="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 descr="C:\Users\Aigul\Desktop\2 фон.jpg"/>
          <p:cNvPicPr>
            <a:picLocks noChangeAspect="1" noChangeArrowheads="1"/>
          </p:cNvPicPr>
          <p:nvPr/>
        </p:nvPicPr>
        <p:blipFill>
          <a:blip r:embed="rId2" cstate="print"/>
          <a:srcRect/>
          <a:stretch>
            <a:fillRect/>
          </a:stretch>
        </p:blipFill>
        <p:spPr bwMode="auto">
          <a:xfrm rot="5400000">
            <a:off x="1154114" y="-1160463"/>
            <a:ext cx="6864350" cy="9172575"/>
          </a:xfrm>
          <a:prstGeom prst="rect">
            <a:avLst/>
          </a:prstGeom>
          <a:noFill/>
          <a:ln w="9525">
            <a:noFill/>
            <a:miter lim="800000"/>
            <a:headEnd/>
            <a:tailEnd/>
          </a:ln>
        </p:spPr>
      </p:pic>
      <p:grpSp>
        <p:nvGrpSpPr>
          <p:cNvPr id="2" name="Группа 172"/>
          <p:cNvGrpSpPr/>
          <p:nvPr/>
        </p:nvGrpSpPr>
        <p:grpSpPr>
          <a:xfrm>
            <a:off x="251520" y="620688"/>
            <a:ext cx="8712968" cy="4752528"/>
            <a:chOff x="251520" y="620688"/>
            <a:chExt cx="8712968" cy="4752528"/>
          </a:xfrm>
        </p:grpSpPr>
        <p:sp>
          <p:nvSpPr>
            <p:cNvPr id="5" name="TextBox 4"/>
            <p:cNvSpPr txBox="1"/>
            <p:nvPr/>
          </p:nvSpPr>
          <p:spPr>
            <a:xfrm>
              <a:off x="467544" y="1412776"/>
              <a:ext cx="1944216" cy="369332"/>
            </a:xfrm>
            <a:prstGeom prst="rect">
              <a:avLst/>
            </a:prstGeom>
            <a:solidFill>
              <a:schemeClr val="accent4">
                <a:lumMod val="20000"/>
                <a:lumOff val="80000"/>
              </a:schemeClr>
            </a:solidFill>
            <a:ln>
              <a:solidFill>
                <a:schemeClr val="accent1"/>
              </a:solidFill>
            </a:ln>
          </p:spPr>
          <p:txBody>
            <a:bodyPr wrap="square" rtlCol="0">
              <a:spAutoFit/>
            </a:bodyPr>
            <a:lstStyle/>
            <a:p>
              <a:pPr algn="ctr"/>
              <a:r>
                <a:rPr lang="en-US" dirty="0">
                  <a:latin typeface="Times New Roman" panose="02020603050405020304" pitchFamily="18" charset="0"/>
                  <a:cs typeface="Times New Roman" panose="02020603050405020304" pitchFamily="18" charset="0"/>
                </a:rPr>
                <a:t>Кәсіподақ кеңесі</a:t>
              </a:r>
              <a:endParaRPr lang="ru-RU" dirty="0">
                <a:latin typeface="Times New Roman" panose="02020603050405020304" pitchFamily="18" charset="0"/>
                <a:cs typeface="Times New Roman" panose="02020603050405020304" pitchFamily="18" charset="0"/>
              </a:endParaRPr>
            </a:p>
          </p:txBody>
        </p:sp>
        <p:grpSp>
          <p:nvGrpSpPr>
            <p:cNvPr id="3" name="Группа 139"/>
            <p:cNvGrpSpPr/>
            <p:nvPr/>
          </p:nvGrpSpPr>
          <p:grpSpPr>
            <a:xfrm>
              <a:off x="251520" y="620688"/>
              <a:ext cx="8712968" cy="4752528"/>
              <a:chOff x="467544" y="620688"/>
              <a:chExt cx="8496944" cy="4581272"/>
            </a:xfrm>
          </p:grpSpPr>
          <p:sp>
            <p:nvSpPr>
              <p:cNvPr id="4" name="TextBox 3"/>
              <p:cNvSpPr txBox="1"/>
              <p:nvPr/>
            </p:nvSpPr>
            <p:spPr>
              <a:xfrm>
                <a:off x="1475656" y="620688"/>
                <a:ext cx="5616624" cy="401479"/>
              </a:xfrm>
              <a:prstGeom prst="snip2SameRect">
                <a:avLst/>
              </a:prstGeom>
              <a:solidFill>
                <a:srgbClr val="FFC000"/>
              </a:solidFill>
              <a:ln w="28575">
                <a:solidFill>
                  <a:schemeClr val="tx2">
                    <a:lumMod val="60000"/>
                    <a:lumOff val="40000"/>
                  </a:schemeClr>
                </a:solidFill>
              </a:ln>
            </p:spPr>
            <p:txBody>
              <a:bodyPr wrap="square" rtlCol="0">
                <a:spAutoFit/>
              </a:bodyPr>
              <a:lstStyle/>
              <a:p>
                <a:pPr algn="ctr"/>
                <a:r>
                  <a:rPr lang="en-US" dirty="0">
                    <a:latin typeface="Times New Roman" panose="02020603050405020304" pitchFamily="18" charset="0"/>
                    <a:cs typeface="Times New Roman" panose="02020603050405020304" pitchFamily="18" charset="0"/>
                  </a:rPr>
                  <a:t>Мектеп жұмысын ұйымдастыру моделі</a:t>
                </a:r>
                <a:endParaRPr lang="ru-RU" dirty="0">
                  <a:latin typeface="Times New Roman" panose="02020603050405020304" pitchFamily="18" charset="0"/>
                  <a:cs typeface="Times New Roman" panose="02020603050405020304" pitchFamily="18" charset="0"/>
                </a:endParaRPr>
              </a:p>
            </p:txBody>
          </p:sp>
          <p:sp>
            <p:nvSpPr>
              <p:cNvPr id="6" name="TextBox 5"/>
              <p:cNvSpPr txBox="1"/>
              <p:nvPr/>
            </p:nvSpPr>
            <p:spPr>
              <a:xfrm>
                <a:off x="3203848" y="1340768"/>
                <a:ext cx="2088232" cy="369332"/>
              </a:xfrm>
              <a:prstGeom prst="rect">
                <a:avLst/>
              </a:prstGeom>
              <a:solidFill>
                <a:schemeClr val="accent4">
                  <a:lumMod val="20000"/>
                  <a:lumOff val="80000"/>
                </a:schemeClr>
              </a:solidFill>
              <a:ln>
                <a:solidFill>
                  <a:schemeClr val="accent1"/>
                </a:solidFill>
              </a:ln>
            </p:spPr>
            <p:txBody>
              <a:bodyPr wrap="square" rtlCol="0">
                <a:spAutoFit/>
              </a:bodyPr>
              <a:lstStyle/>
              <a:p>
                <a:pPr algn="ctr"/>
                <a:r>
                  <a:rPr lang="en-US" dirty="0">
                    <a:latin typeface="Times New Roman" panose="02020603050405020304" pitchFamily="18" charset="0"/>
                    <a:cs typeface="Times New Roman" panose="02020603050405020304" pitchFamily="18" charset="0"/>
                  </a:rPr>
                  <a:t>Директор</a:t>
                </a:r>
                <a:endParaRPr lang="ru-RU" dirty="0">
                  <a:latin typeface="Times New Roman" panose="02020603050405020304" pitchFamily="18" charset="0"/>
                  <a:cs typeface="Times New Roman" panose="02020603050405020304" pitchFamily="18" charset="0"/>
                </a:endParaRPr>
              </a:p>
            </p:txBody>
          </p:sp>
          <p:sp>
            <p:nvSpPr>
              <p:cNvPr id="7" name="TextBox 6"/>
              <p:cNvSpPr txBox="1"/>
              <p:nvPr/>
            </p:nvSpPr>
            <p:spPr>
              <a:xfrm>
                <a:off x="5796136" y="1340768"/>
                <a:ext cx="2376264" cy="369332"/>
              </a:xfrm>
              <a:prstGeom prst="rect">
                <a:avLst/>
              </a:prstGeom>
              <a:solidFill>
                <a:schemeClr val="accent4">
                  <a:lumMod val="20000"/>
                  <a:lumOff val="80000"/>
                </a:schemeClr>
              </a:solidFill>
              <a:ln>
                <a:solidFill>
                  <a:schemeClr val="accent1"/>
                </a:solidFill>
              </a:ln>
            </p:spPr>
            <p:txBody>
              <a:bodyPr wrap="square" rtlCol="0">
                <a:spAutoFit/>
              </a:bodyPr>
              <a:lstStyle/>
              <a:p>
                <a:pPr algn="ctr"/>
                <a:r>
                  <a:rPr lang="en-US" dirty="0">
                    <a:latin typeface="Times New Roman" panose="02020603050405020304" pitchFamily="18" charset="0"/>
                    <a:cs typeface="Times New Roman" panose="02020603050405020304" pitchFamily="18" charset="0"/>
                  </a:rPr>
                  <a:t>Педагогикалық кеңес</a:t>
                </a:r>
                <a:endParaRPr lang="ru-RU" dirty="0">
                  <a:latin typeface="Times New Roman" panose="02020603050405020304" pitchFamily="18" charset="0"/>
                  <a:cs typeface="Times New Roman" panose="02020603050405020304" pitchFamily="18" charset="0"/>
                </a:endParaRPr>
              </a:p>
            </p:txBody>
          </p:sp>
          <p:cxnSp>
            <p:nvCxnSpPr>
              <p:cNvPr id="12" name="Прямая соединительная линия 11"/>
              <p:cNvCxnSpPr>
                <a:stCxn id="6" idx="3"/>
                <a:endCxn id="7" idx="1"/>
              </p:cNvCxnSpPr>
              <p:nvPr/>
            </p:nvCxnSpPr>
            <p:spPr>
              <a:xfrm>
                <a:off x="5292080" y="1525434"/>
                <a:ext cx="504056" cy="0"/>
              </a:xfrm>
              <a:prstGeom prst="line">
                <a:avLst/>
              </a:prstGeom>
            </p:spPr>
            <p:style>
              <a:lnRef idx="1">
                <a:schemeClr val="dk1"/>
              </a:lnRef>
              <a:fillRef idx="0">
                <a:schemeClr val="dk1"/>
              </a:fillRef>
              <a:effectRef idx="0">
                <a:schemeClr val="dk1"/>
              </a:effectRef>
              <a:fontRef idx="minor">
                <a:schemeClr val="tx1"/>
              </a:fontRef>
            </p:style>
          </p:cxnSp>
          <p:sp>
            <p:nvSpPr>
              <p:cNvPr id="13" name="TextBox 12"/>
              <p:cNvSpPr txBox="1"/>
              <p:nvPr/>
            </p:nvSpPr>
            <p:spPr>
              <a:xfrm>
                <a:off x="467544" y="2204864"/>
                <a:ext cx="1152128" cy="646331"/>
              </a:xfrm>
              <a:prstGeom prst="rect">
                <a:avLst/>
              </a:prstGeom>
              <a:solidFill>
                <a:schemeClr val="accent2">
                  <a:lumMod val="60000"/>
                  <a:lumOff val="40000"/>
                </a:schemeClr>
              </a:solidFill>
              <a:ln>
                <a:solidFill>
                  <a:schemeClr val="accent1"/>
                </a:solidFill>
              </a:ln>
            </p:spPr>
            <p:txBody>
              <a:bodyPr wrap="square" rtlCol="0">
                <a:spAutoFit/>
              </a:bodyPr>
              <a:lstStyle/>
              <a:p>
                <a:pPr algn="ctr"/>
                <a:r>
                  <a:rPr lang="en-US" sz="1200" dirty="0">
                    <a:latin typeface="Times New Roman" panose="02020603050405020304" pitchFamily="18" charset="0"/>
                    <a:cs typeface="Times New Roman" panose="02020603050405020304" pitchFamily="18" charset="0"/>
                  </a:rPr>
                  <a:t>Әдістемелік ісі жөніндегі орынбасары</a:t>
                </a:r>
                <a:endParaRPr lang="ru-RU" sz="1200"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4716016" y="2204864"/>
                <a:ext cx="1224136" cy="648072"/>
              </a:xfrm>
              <a:prstGeom prst="rect">
                <a:avLst/>
              </a:prstGeom>
              <a:solidFill>
                <a:schemeClr val="accent2">
                  <a:lumMod val="60000"/>
                  <a:lumOff val="40000"/>
                </a:schemeClr>
              </a:solidFill>
              <a:ln>
                <a:solidFill>
                  <a:schemeClr val="accent1"/>
                </a:solidFill>
              </a:ln>
            </p:spPr>
            <p:txBody>
              <a:bodyPr wrap="square" rtlCol="0">
                <a:spAutoFit/>
              </a:bodyPr>
              <a:lstStyle/>
              <a:p>
                <a:pPr algn="ctr"/>
                <a:r>
                  <a:rPr lang="en-US" sz="1200" dirty="0">
                    <a:latin typeface="Times New Roman" panose="02020603050405020304" pitchFamily="18" charset="0"/>
                    <a:cs typeface="Times New Roman" panose="02020603050405020304" pitchFamily="18" charset="0"/>
                  </a:rPr>
                  <a:t>Шаруашылық ісі жөніндегі орынбасары</a:t>
                </a:r>
                <a:endParaRPr lang="ru-RU" sz="1200"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6156176" y="2204864"/>
                <a:ext cx="1224136" cy="646331"/>
              </a:xfrm>
              <a:prstGeom prst="rect">
                <a:avLst/>
              </a:prstGeom>
              <a:solidFill>
                <a:schemeClr val="accent2">
                  <a:lumMod val="60000"/>
                  <a:lumOff val="40000"/>
                </a:schemeClr>
              </a:solidFill>
              <a:ln>
                <a:solidFill>
                  <a:schemeClr val="accent1"/>
                </a:solidFill>
              </a:ln>
            </p:spPr>
            <p:txBody>
              <a:bodyPr wrap="square" rtlCol="0">
                <a:spAutoFit/>
              </a:bodyPr>
              <a:lstStyle/>
              <a:p>
                <a:pPr algn="ctr"/>
                <a:endParaRPr lang="en-US" sz="1200" dirty="0">
                  <a:latin typeface="Times New Roman" panose="02020603050405020304" pitchFamily="18" charset="0"/>
                  <a:cs typeface="Times New Roman" panose="02020603050405020304" pitchFamily="18" charset="0"/>
                </a:endParaRPr>
              </a:p>
              <a:p>
                <a:pPr algn="ctr"/>
                <a:r>
                  <a:rPr lang="en-US" sz="1200" dirty="0">
                    <a:latin typeface="Times New Roman" panose="02020603050405020304" pitchFamily="18" charset="0"/>
                    <a:cs typeface="Times New Roman" panose="02020603050405020304" pitchFamily="18" charset="0"/>
                  </a:rPr>
                  <a:t>Психологиялық қызмет</a:t>
                </a:r>
                <a:endParaRPr lang="ru-RU" sz="1200" dirty="0">
                  <a:latin typeface="Times New Roman" panose="02020603050405020304" pitchFamily="18" charset="0"/>
                  <a:cs typeface="Times New Roman" panose="02020603050405020304" pitchFamily="18" charset="0"/>
                </a:endParaRPr>
              </a:p>
            </p:txBody>
          </p:sp>
          <p:sp>
            <p:nvSpPr>
              <p:cNvPr id="16" name="TextBox 15"/>
              <p:cNvSpPr txBox="1"/>
              <p:nvPr/>
            </p:nvSpPr>
            <p:spPr>
              <a:xfrm>
                <a:off x="1835696" y="2204864"/>
                <a:ext cx="1296144" cy="646331"/>
              </a:xfrm>
              <a:prstGeom prst="rect">
                <a:avLst/>
              </a:prstGeom>
              <a:solidFill>
                <a:schemeClr val="accent2">
                  <a:lumMod val="60000"/>
                  <a:lumOff val="40000"/>
                </a:schemeClr>
              </a:solidFill>
              <a:ln>
                <a:solidFill>
                  <a:schemeClr val="accent1"/>
                </a:solidFill>
              </a:ln>
            </p:spPr>
            <p:txBody>
              <a:bodyPr wrap="square" rtlCol="0">
                <a:spAutoFit/>
              </a:bodyPr>
              <a:lstStyle/>
              <a:p>
                <a:pPr algn="ctr"/>
                <a:r>
                  <a:rPr lang="en-US" sz="1200" dirty="0">
                    <a:latin typeface="Times New Roman" panose="02020603050405020304" pitchFamily="18" charset="0"/>
                    <a:cs typeface="Times New Roman" panose="02020603050405020304" pitchFamily="18" charset="0"/>
                  </a:rPr>
                  <a:t>Оқу-тәрбие жөніндегі орынбасары</a:t>
                </a:r>
                <a:endParaRPr lang="ru-RU" sz="1200" dirty="0">
                  <a:latin typeface="Times New Roman" panose="02020603050405020304" pitchFamily="18" charset="0"/>
                  <a:cs typeface="Times New Roman" panose="02020603050405020304" pitchFamily="18" charset="0"/>
                </a:endParaRPr>
              </a:p>
            </p:txBody>
          </p:sp>
          <p:sp>
            <p:nvSpPr>
              <p:cNvPr id="17" name="TextBox 16"/>
              <p:cNvSpPr txBox="1"/>
              <p:nvPr/>
            </p:nvSpPr>
            <p:spPr>
              <a:xfrm>
                <a:off x="3347864" y="2204864"/>
                <a:ext cx="1152128" cy="646331"/>
              </a:xfrm>
              <a:prstGeom prst="rect">
                <a:avLst/>
              </a:prstGeom>
              <a:solidFill>
                <a:schemeClr val="accent2">
                  <a:lumMod val="60000"/>
                  <a:lumOff val="40000"/>
                </a:schemeClr>
              </a:solidFill>
              <a:ln>
                <a:solidFill>
                  <a:schemeClr val="accent1"/>
                </a:solidFill>
              </a:ln>
            </p:spPr>
            <p:txBody>
              <a:bodyPr wrap="square" rtlCol="0">
                <a:spAutoFit/>
              </a:bodyPr>
              <a:lstStyle/>
              <a:p>
                <a:pPr algn="ctr"/>
                <a:r>
                  <a:rPr lang="en-US" sz="1200" dirty="0">
                    <a:latin typeface="Times New Roman" panose="02020603050405020304" pitchFamily="18" charset="0"/>
                    <a:cs typeface="Times New Roman" panose="02020603050405020304" pitchFamily="18" charset="0"/>
                  </a:rPr>
                  <a:t>Тәрбие ісі жөніндегі орынбасары</a:t>
                </a:r>
                <a:endParaRPr lang="ru-RU" sz="1200" dirty="0">
                  <a:latin typeface="Times New Roman" panose="02020603050405020304" pitchFamily="18" charset="0"/>
                  <a:cs typeface="Times New Roman" panose="02020603050405020304" pitchFamily="18" charset="0"/>
                </a:endParaRPr>
              </a:p>
            </p:txBody>
          </p:sp>
          <p:sp>
            <p:nvSpPr>
              <p:cNvPr id="18" name="TextBox 17"/>
              <p:cNvSpPr txBox="1"/>
              <p:nvPr/>
            </p:nvSpPr>
            <p:spPr>
              <a:xfrm>
                <a:off x="7596336" y="2204864"/>
                <a:ext cx="1296144" cy="646331"/>
              </a:xfrm>
              <a:prstGeom prst="rect">
                <a:avLst/>
              </a:prstGeom>
              <a:solidFill>
                <a:schemeClr val="accent2">
                  <a:lumMod val="60000"/>
                  <a:lumOff val="40000"/>
                </a:schemeClr>
              </a:solidFill>
              <a:ln>
                <a:solidFill>
                  <a:schemeClr val="accent1"/>
                </a:solidFill>
              </a:ln>
            </p:spPr>
            <p:txBody>
              <a:bodyPr wrap="square" rtlCol="0">
                <a:spAutoFit/>
              </a:bodyPr>
              <a:lstStyle/>
              <a:p>
                <a:pPr algn="ctr"/>
                <a:endParaRPr lang="en-US" sz="1200" dirty="0">
                  <a:latin typeface="Times New Roman" panose="02020603050405020304" pitchFamily="18" charset="0"/>
                  <a:cs typeface="Times New Roman" panose="02020603050405020304" pitchFamily="18" charset="0"/>
                </a:endParaRPr>
              </a:p>
              <a:p>
                <a:pPr algn="ctr"/>
                <a:r>
                  <a:rPr lang="en-US" sz="1200" dirty="0">
                    <a:latin typeface="Times New Roman" panose="02020603050405020304" pitchFamily="18" charset="0"/>
                    <a:cs typeface="Times New Roman" panose="02020603050405020304" pitchFamily="18" charset="0"/>
                  </a:rPr>
                  <a:t>Педагог ұйымдастырушы</a:t>
                </a:r>
                <a:endParaRPr lang="ru-RU" sz="1200" dirty="0">
                  <a:latin typeface="Times New Roman" panose="02020603050405020304" pitchFamily="18" charset="0"/>
                  <a:cs typeface="Times New Roman" panose="02020603050405020304" pitchFamily="18" charset="0"/>
                </a:endParaRPr>
              </a:p>
            </p:txBody>
          </p:sp>
          <p:cxnSp>
            <p:nvCxnSpPr>
              <p:cNvPr id="31" name="Прямая соединительная линия 30"/>
              <p:cNvCxnSpPr/>
              <p:nvPr/>
            </p:nvCxnSpPr>
            <p:spPr>
              <a:xfrm>
                <a:off x="1187624" y="1988840"/>
                <a:ext cx="691276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Прямая соединительная линия 41"/>
              <p:cNvCxnSpPr/>
              <p:nvPr/>
            </p:nvCxnSpPr>
            <p:spPr>
              <a:xfrm>
                <a:off x="1187624" y="1988840"/>
                <a:ext cx="0" cy="216024"/>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Прямая соединительная линия 42"/>
              <p:cNvCxnSpPr/>
              <p:nvPr/>
            </p:nvCxnSpPr>
            <p:spPr>
              <a:xfrm>
                <a:off x="4283968" y="1700808"/>
                <a:ext cx="0" cy="288032"/>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Прямая соединительная линия 44"/>
              <p:cNvCxnSpPr/>
              <p:nvPr/>
            </p:nvCxnSpPr>
            <p:spPr>
              <a:xfrm>
                <a:off x="2483768" y="1988840"/>
                <a:ext cx="0" cy="216024"/>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Прямая соединительная линия 46"/>
              <p:cNvCxnSpPr/>
              <p:nvPr/>
            </p:nvCxnSpPr>
            <p:spPr>
              <a:xfrm>
                <a:off x="3923928" y="1988840"/>
                <a:ext cx="0" cy="216024"/>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Прямая соединительная линия 47"/>
              <p:cNvCxnSpPr/>
              <p:nvPr/>
            </p:nvCxnSpPr>
            <p:spPr>
              <a:xfrm>
                <a:off x="5292080" y="1988840"/>
                <a:ext cx="0" cy="216024"/>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Прямая соединительная линия 48"/>
              <p:cNvCxnSpPr/>
              <p:nvPr/>
            </p:nvCxnSpPr>
            <p:spPr>
              <a:xfrm>
                <a:off x="8100392" y="1988840"/>
                <a:ext cx="0" cy="216024"/>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Прямая соединительная линия 49"/>
              <p:cNvCxnSpPr/>
              <p:nvPr/>
            </p:nvCxnSpPr>
            <p:spPr>
              <a:xfrm>
                <a:off x="6732240" y="1988840"/>
                <a:ext cx="0" cy="216024"/>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Прямая соединительная линия 54"/>
              <p:cNvCxnSpPr>
                <a:stCxn id="13" idx="3"/>
                <a:endCxn id="16" idx="1"/>
              </p:cNvCxnSpPr>
              <p:nvPr/>
            </p:nvCxnSpPr>
            <p:spPr>
              <a:xfrm>
                <a:off x="1619672" y="2528030"/>
                <a:ext cx="21602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Прямая соединительная линия 56"/>
              <p:cNvCxnSpPr>
                <a:stCxn id="16" idx="3"/>
                <a:endCxn id="17" idx="1"/>
              </p:cNvCxnSpPr>
              <p:nvPr/>
            </p:nvCxnSpPr>
            <p:spPr>
              <a:xfrm>
                <a:off x="3131840" y="2528030"/>
                <a:ext cx="21602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Прямая соединительная линия 58"/>
              <p:cNvCxnSpPr>
                <a:stCxn id="17" idx="3"/>
                <a:endCxn id="14" idx="1"/>
              </p:cNvCxnSpPr>
              <p:nvPr/>
            </p:nvCxnSpPr>
            <p:spPr>
              <a:xfrm>
                <a:off x="4499992" y="2528030"/>
                <a:ext cx="216024" cy="870"/>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Прямая соединительная линия 61"/>
              <p:cNvCxnSpPr>
                <a:stCxn id="14" idx="3"/>
                <a:endCxn id="15" idx="1"/>
              </p:cNvCxnSpPr>
              <p:nvPr/>
            </p:nvCxnSpPr>
            <p:spPr>
              <a:xfrm flipV="1">
                <a:off x="5940152" y="2528030"/>
                <a:ext cx="216024" cy="870"/>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Прямая соединительная линия 63"/>
              <p:cNvCxnSpPr>
                <a:stCxn id="15" idx="3"/>
                <a:endCxn id="18" idx="1"/>
              </p:cNvCxnSpPr>
              <p:nvPr/>
            </p:nvCxnSpPr>
            <p:spPr>
              <a:xfrm>
                <a:off x="7380312" y="2528030"/>
                <a:ext cx="216024" cy="0"/>
              </a:xfrm>
              <a:prstGeom prst="line">
                <a:avLst/>
              </a:prstGeom>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a:off x="1619672" y="3356992"/>
                <a:ext cx="2304256" cy="408623"/>
              </a:xfrm>
              <a:prstGeom prst="roundRect">
                <a:avLst>
                  <a:gd name="adj" fmla="val 16667"/>
                </a:avLst>
              </a:prstGeom>
              <a:solidFill>
                <a:schemeClr val="accent5">
                  <a:lumMod val="60000"/>
                  <a:lumOff val="40000"/>
                </a:schemeClr>
              </a:solidFill>
              <a:ln w="19050">
                <a:solidFill>
                  <a:srgbClr val="FF0000"/>
                </a:solidFill>
              </a:ln>
            </p:spPr>
            <p:txBody>
              <a:bodyPr wrap="square" rtlCol="0">
                <a:spAutoFit/>
              </a:bodyPr>
              <a:lstStyle/>
              <a:p>
                <a:pPr algn="ctr"/>
                <a:r>
                  <a:rPr lang="en-US" dirty="0">
                    <a:latin typeface="Times New Roman" panose="02020603050405020304" pitchFamily="18" charset="0"/>
                    <a:cs typeface="Times New Roman" panose="02020603050405020304" pitchFamily="18" charset="0"/>
                  </a:rPr>
                  <a:t>Әдістемелік кеңес</a:t>
                </a:r>
                <a:endParaRPr lang="ru-RU" dirty="0">
                  <a:latin typeface="Times New Roman" panose="02020603050405020304" pitchFamily="18" charset="0"/>
                  <a:cs typeface="Times New Roman" panose="02020603050405020304" pitchFamily="18" charset="0"/>
                </a:endParaRPr>
              </a:p>
            </p:txBody>
          </p:sp>
          <p:sp>
            <p:nvSpPr>
              <p:cNvPr id="66" name="TextBox 65"/>
              <p:cNvSpPr txBox="1"/>
              <p:nvPr/>
            </p:nvSpPr>
            <p:spPr>
              <a:xfrm>
                <a:off x="5436096" y="3356992"/>
                <a:ext cx="2952328" cy="408623"/>
              </a:xfrm>
              <a:prstGeom prst="roundRect">
                <a:avLst/>
              </a:prstGeom>
              <a:solidFill>
                <a:schemeClr val="accent5">
                  <a:lumMod val="60000"/>
                  <a:lumOff val="40000"/>
                </a:schemeClr>
              </a:solidFill>
              <a:ln w="28575">
                <a:solidFill>
                  <a:srgbClr val="FF0000"/>
                </a:solidFill>
              </a:ln>
            </p:spPr>
            <p:txBody>
              <a:bodyPr wrap="square" rtlCol="0">
                <a:spAutoFit/>
              </a:bodyPr>
              <a:lstStyle/>
              <a:p>
                <a:pPr algn="ctr"/>
                <a:r>
                  <a:rPr lang="en-US" dirty="0">
                    <a:latin typeface="Times New Roman" panose="02020603050405020304" pitchFamily="18" charset="0"/>
                    <a:cs typeface="Times New Roman" panose="02020603050405020304" pitchFamily="18" charset="0"/>
                  </a:rPr>
                  <a:t>Директор жанындағы кеңес</a:t>
                </a:r>
                <a:endParaRPr lang="ru-RU" dirty="0">
                  <a:latin typeface="Times New Roman" panose="02020603050405020304" pitchFamily="18" charset="0"/>
                  <a:cs typeface="Times New Roman" panose="02020603050405020304" pitchFamily="18" charset="0"/>
                </a:endParaRPr>
              </a:p>
            </p:txBody>
          </p:sp>
          <p:cxnSp>
            <p:nvCxnSpPr>
              <p:cNvPr id="76" name="Прямая соединительная линия 75"/>
              <p:cNvCxnSpPr/>
              <p:nvPr/>
            </p:nvCxnSpPr>
            <p:spPr>
              <a:xfrm>
                <a:off x="2555776" y="3068960"/>
                <a:ext cx="424847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Прямая соединительная линия 78"/>
              <p:cNvCxnSpPr/>
              <p:nvPr/>
            </p:nvCxnSpPr>
            <p:spPr>
              <a:xfrm>
                <a:off x="2555776" y="3068960"/>
                <a:ext cx="0" cy="216024"/>
              </a:xfrm>
              <a:prstGeom prst="line">
                <a:avLst/>
              </a:prstGeom>
            </p:spPr>
            <p:style>
              <a:lnRef idx="1">
                <a:schemeClr val="accent1"/>
              </a:lnRef>
              <a:fillRef idx="0">
                <a:schemeClr val="accent1"/>
              </a:fillRef>
              <a:effectRef idx="0">
                <a:schemeClr val="accent1"/>
              </a:effectRef>
              <a:fontRef idx="minor">
                <a:schemeClr val="tx1"/>
              </a:fontRef>
            </p:style>
          </p:cxnSp>
          <p:cxnSp>
            <p:nvCxnSpPr>
              <p:cNvPr id="80" name="Прямая соединительная линия 79"/>
              <p:cNvCxnSpPr/>
              <p:nvPr/>
            </p:nvCxnSpPr>
            <p:spPr>
              <a:xfrm>
                <a:off x="6804248" y="3068960"/>
                <a:ext cx="0" cy="216024"/>
              </a:xfrm>
              <a:prstGeom prst="line">
                <a:avLst/>
              </a:prstGeom>
            </p:spPr>
            <p:style>
              <a:lnRef idx="1">
                <a:schemeClr val="accent1"/>
              </a:lnRef>
              <a:fillRef idx="0">
                <a:schemeClr val="accent1"/>
              </a:fillRef>
              <a:effectRef idx="0">
                <a:schemeClr val="accent1"/>
              </a:effectRef>
              <a:fontRef idx="minor">
                <a:schemeClr val="tx1"/>
              </a:fontRef>
            </p:style>
          </p:cxnSp>
          <p:sp>
            <p:nvSpPr>
              <p:cNvPr id="83" name="TextBox 82"/>
              <p:cNvSpPr txBox="1"/>
              <p:nvPr/>
            </p:nvSpPr>
            <p:spPr>
              <a:xfrm>
                <a:off x="539552" y="4365104"/>
                <a:ext cx="1944216" cy="735747"/>
              </a:xfrm>
              <a:prstGeom prst="ellipse">
                <a:avLst/>
              </a:prstGeom>
              <a:solidFill>
                <a:schemeClr val="accent4">
                  <a:lumMod val="60000"/>
                  <a:lumOff val="40000"/>
                </a:schemeClr>
              </a:solidFill>
              <a:ln>
                <a:solidFill>
                  <a:srgbClr val="FFC000"/>
                </a:solidFill>
              </a:ln>
            </p:spPr>
            <p:txBody>
              <a:bodyPr wrap="square" rtlCol="0">
                <a:spAutoFit/>
              </a:bodyPr>
              <a:lstStyle/>
              <a:p>
                <a:pPr algn="ctr"/>
                <a:r>
                  <a:rPr lang="en-US" sz="1400" dirty="0">
                    <a:latin typeface="Times New Roman" panose="02020603050405020304" pitchFamily="18" charset="0"/>
                    <a:cs typeface="Times New Roman" panose="02020603050405020304" pitchFamily="18" charset="0"/>
                  </a:rPr>
                  <a:t>Әдістемелік бірлестіктер</a:t>
                </a:r>
                <a:endParaRPr lang="ru-RU" sz="1400" dirty="0">
                  <a:latin typeface="Times New Roman" panose="02020603050405020304" pitchFamily="18" charset="0"/>
                  <a:cs typeface="Times New Roman" panose="02020603050405020304" pitchFamily="18" charset="0"/>
                </a:endParaRPr>
              </a:p>
            </p:txBody>
          </p:sp>
          <p:sp>
            <p:nvSpPr>
              <p:cNvPr id="84" name="TextBox 83"/>
              <p:cNvSpPr txBox="1"/>
              <p:nvPr/>
            </p:nvSpPr>
            <p:spPr>
              <a:xfrm>
                <a:off x="2699792" y="4365104"/>
                <a:ext cx="1944216" cy="735747"/>
              </a:xfrm>
              <a:prstGeom prst="ellipse">
                <a:avLst/>
              </a:prstGeom>
              <a:solidFill>
                <a:schemeClr val="accent4">
                  <a:lumMod val="60000"/>
                  <a:lumOff val="40000"/>
                </a:schemeClr>
              </a:solidFill>
              <a:ln>
                <a:solidFill>
                  <a:srgbClr val="FFC000"/>
                </a:solidFill>
              </a:ln>
            </p:spPr>
            <p:txBody>
              <a:bodyPr wrap="square" rtlCol="0">
                <a:spAutoFit/>
              </a:bodyPr>
              <a:lstStyle/>
              <a:p>
                <a:pPr algn="ctr"/>
                <a:r>
                  <a:rPr lang="en-US" sz="1400" dirty="0">
                    <a:latin typeface="Times New Roman" panose="02020603050405020304" pitchFamily="18" charset="0"/>
                    <a:cs typeface="Times New Roman" panose="02020603050405020304" pitchFamily="18" charset="0"/>
                  </a:rPr>
                  <a:t>Әдістемелік топтар</a:t>
                </a:r>
                <a:endParaRPr lang="ru-RU" sz="1400" dirty="0">
                  <a:latin typeface="Times New Roman" panose="02020603050405020304" pitchFamily="18" charset="0"/>
                  <a:cs typeface="Times New Roman" panose="02020603050405020304" pitchFamily="18" charset="0"/>
                </a:endParaRPr>
              </a:p>
            </p:txBody>
          </p:sp>
          <p:sp>
            <p:nvSpPr>
              <p:cNvPr id="85" name="TextBox 84"/>
              <p:cNvSpPr txBox="1"/>
              <p:nvPr/>
            </p:nvSpPr>
            <p:spPr>
              <a:xfrm>
                <a:off x="4932040" y="4293096"/>
                <a:ext cx="1944216" cy="908864"/>
              </a:xfrm>
              <a:prstGeom prst="ellipse">
                <a:avLst/>
              </a:prstGeom>
              <a:solidFill>
                <a:schemeClr val="accent4">
                  <a:lumMod val="60000"/>
                  <a:lumOff val="40000"/>
                </a:schemeClr>
              </a:solidFill>
              <a:ln>
                <a:solidFill>
                  <a:srgbClr val="FFC000"/>
                </a:solidFill>
              </a:ln>
            </p:spPr>
            <p:txBody>
              <a:bodyPr wrap="square" rtlCol="0">
                <a:spAutoFit/>
              </a:bodyPr>
              <a:lstStyle/>
              <a:p>
                <a:pPr algn="ctr"/>
                <a:r>
                  <a:rPr lang="en-US" sz="1200" dirty="0">
                    <a:latin typeface="Times New Roman" panose="02020603050405020304" pitchFamily="18" charset="0"/>
                    <a:cs typeface="Times New Roman" panose="02020603050405020304" pitchFamily="18" charset="0"/>
                  </a:rPr>
                  <a:t>Сынып жетекшілер бірлестігі</a:t>
                </a:r>
                <a:endParaRPr lang="ru-RU" sz="1200" dirty="0">
                  <a:latin typeface="Times New Roman" panose="02020603050405020304" pitchFamily="18" charset="0"/>
                  <a:cs typeface="Times New Roman" panose="02020603050405020304" pitchFamily="18" charset="0"/>
                </a:endParaRPr>
              </a:p>
            </p:txBody>
          </p:sp>
          <p:sp>
            <p:nvSpPr>
              <p:cNvPr id="86" name="TextBox 85"/>
              <p:cNvSpPr txBox="1"/>
              <p:nvPr/>
            </p:nvSpPr>
            <p:spPr>
              <a:xfrm>
                <a:off x="7020272" y="4365104"/>
                <a:ext cx="1944216" cy="735747"/>
              </a:xfrm>
              <a:prstGeom prst="ellipse">
                <a:avLst/>
              </a:prstGeom>
              <a:solidFill>
                <a:schemeClr val="accent4">
                  <a:lumMod val="60000"/>
                  <a:lumOff val="40000"/>
                </a:schemeClr>
              </a:solidFill>
              <a:ln>
                <a:solidFill>
                  <a:srgbClr val="FFC000"/>
                </a:solidFill>
              </a:ln>
            </p:spPr>
            <p:txBody>
              <a:bodyPr wrap="square" rtlCol="0">
                <a:spAutoFit/>
              </a:bodyPr>
              <a:lstStyle/>
              <a:p>
                <a:pPr algn="ctr"/>
                <a:r>
                  <a:rPr lang="en-US" sz="1400" dirty="0">
                    <a:latin typeface="Times New Roman" panose="02020603050405020304" pitchFamily="18" charset="0"/>
                    <a:cs typeface="Times New Roman" panose="02020603050405020304" pitchFamily="18" charset="0"/>
                  </a:rPr>
                  <a:t>Оқушылар ұйымдары</a:t>
                </a:r>
                <a:endParaRPr lang="ru-RU" sz="1400" dirty="0">
                  <a:latin typeface="Times New Roman" panose="02020603050405020304" pitchFamily="18" charset="0"/>
                  <a:cs typeface="Times New Roman" panose="02020603050405020304" pitchFamily="18" charset="0"/>
                </a:endParaRPr>
              </a:p>
            </p:txBody>
          </p:sp>
          <p:cxnSp>
            <p:nvCxnSpPr>
              <p:cNvPr id="88" name="Прямая соединительная линия 87"/>
              <p:cNvCxnSpPr>
                <a:stCxn id="65" idx="3"/>
                <a:endCxn id="66" idx="1"/>
              </p:cNvCxnSpPr>
              <p:nvPr/>
            </p:nvCxnSpPr>
            <p:spPr>
              <a:xfrm>
                <a:off x="3923928" y="3561304"/>
                <a:ext cx="151216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0" name="Прямая соединительная линия 89"/>
              <p:cNvCxnSpPr/>
              <p:nvPr/>
            </p:nvCxnSpPr>
            <p:spPr>
              <a:xfrm>
                <a:off x="1547664" y="4005064"/>
                <a:ext cx="619268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2" name="Прямая со стрелкой 91"/>
              <p:cNvCxnSpPr/>
              <p:nvPr/>
            </p:nvCxnSpPr>
            <p:spPr>
              <a:xfrm>
                <a:off x="4644008" y="3573016"/>
                <a:ext cx="0" cy="43204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3" name="Прямая со стрелкой 92"/>
              <p:cNvCxnSpPr/>
              <p:nvPr/>
            </p:nvCxnSpPr>
            <p:spPr>
              <a:xfrm>
                <a:off x="4610682" y="2564258"/>
                <a:ext cx="1" cy="50470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3" name="Прямая со стрелкой 132"/>
              <p:cNvCxnSpPr/>
              <p:nvPr/>
            </p:nvCxnSpPr>
            <p:spPr>
              <a:xfrm>
                <a:off x="3563888" y="4005064"/>
                <a:ext cx="8384" cy="3684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5" name="Прямая со стрелкой 134"/>
              <p:cNvCxnSpPr/>
              <p:nvPr/>
            </p:nvCxnSpPr>
            <p:spPr>
              <a:xfrm>
                <a:off x="1547664" y="4005064"/>
                <a:ext cx="8384" cy="3684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6" name="Прямая со стрелкой 135"/>
              <p:cNvCxnSpPr/>
              <p:nvPr/>
            </p:nvCxnSpPr>
            <p:spPr>
              <a:xfrm>
                <a:off x="7740352" y="4005064"/>
                <a:ext cx="8384" cy="3684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7" name="Прямая со стрелкой 136"/>
              <p:cNvCxnSpPr/>
              <p:nvPr/>
            </p:nvCxnSpPr>
            <p:spPr>
              <a:xfrm>
                <a:off x="5868144" y="4005064"/>
                <a:ext cx="8384" cy="3684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cxnSp>
          <p:nvCxnSpPr>
            <p:cNvPr id="171" name="Прямая соединительная линия 170"/>
            <p:cNvCxnSpPr>
              <a:endCxn id="6" idx="1"/>
            </p:cNvCxnSpPr>
            <p:nvPr/>
          </p:nvCxnSpPr>
          <p:spPr>
            <a:xfrm>
              <a:off x="2411760" y="1556792"/>
              <a:ext cx="645631" cy="2463"/>
            </a:xfrm>
            <a:prstGeom prst="line">
              <a:avLst/>
            </a:prstGeom>
          </p:spPr>
          <p:style>
            <a:lnRef idx="1">
              <a:schemeClr val="dk1"/>
            </a:lnRef>
            <a:fillRef idx="0">
              <a:schemeClr val="dk1"/>
            </a:fillRef>
            <a:effectRef idx="0">
              <a:schemeClr val="dk1"/>
            </a:effectRef>
            <a:fontRef idx="minor">
              <a:schemeClr val="tx1"/>
            </a:fontRef>
          </p:style>
        </p:cxn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C:\Users\Aigul\Desktop\2 фон.jpg"/>
          <p:cNvPicPr>
            <a:picLocks noChangeAspect="1" noChangeArrowheads="1"/>
          </p:cNvPicPr>
          <p:nvPr/>
        </p:nvPicPr>
        <p:blipFill>
          <a:blip r:embed="rId2" cstate="print"/>
          <a:srcRect/>
          <a:stretch>
            <a:fillRect/>
          </a:stretch>
        </p:blipFill>
        <p:spPr bwMode="auto">
          <a:xfrm rot="5400000">
            <a:off x="1154114" y="-1160463"/>
            <a:ext cx="6864350" cy="9172575"/>
          </a:xfrm>
          <a:prstGeom prst="rect">
            <a:avLst/>
          </a:prstGeom>
          <a:noFill/>
          <a:ln w="9525">
            <a:noFill/>
            <a:miter lim="800000"/>
            <a:headEnd/>
            <a:tailEnd/>
          </a:ln>
        </p:spPr>
      </p:pic>
      <p:sp>
        <p:nvSpPr>
          <p:cNvPr id="7" name="Прямоугольник 6"/>
          <p:cNvSpPr/>
          <p:nvPr/>
        </p:nvSpPr>
        <p:spPr>
          <a:xfrm>
            <a:off x="500034" y="428604"/>
            <a:ext cx="7929618" cy="6370975"/>
          </a:xfrm>
          <a:prstGeom prst="rect">
            <a:avLst/>
          </a:prstGeom>
        </p:spPr>
        <p:txBody>
          <a:bodyPr wrap="square">
            <a:spAutoFit/>
          </a:bodyPr>
          <a:lstStyle/>
          <a:p>
            <a:pPr algn="ctr"/>
            <a:r>
              <a:rPr lang="ru-RU" sz="2400" dirty="0" err="1">
                <a:solidFill>
                  <a:srgbClr val="002060"/>
                </a:solidFill>
                <a:latin typeface="Times New Roman" panose="02020603050405020304" pitchFamily="18" charset="0"/>
                <a:cs typeface="Times New Roman" panose="02020603050405020304" pitchFamily="18" charset="0"/>
              </a:rPr>
              <a:t>Білім</a:t>
            </a:r>
            <a:r>
              <a:rPr lang="ru-RU" sz="2400" dirty="0">
                <a:solidFill>
                  <a:srgbClr val="002060"/>
                </a:solidFill>
                <a:latin typeface="Times New Roman" panose="02020603050405020304" pitchFamily="18" charset="0"/>
                <a:cs typeface="Times New Roman" panose="02020603050405020304" pitchFamily="18" charset="0"/>
              </a:rPr>
              <a:t> беру </a:t>
            </a:r>
            <a:r>
              <a:rPr lang="ru-RU" sz="2400" dirty="0" err="1">
                <a:solidFill>
                  <a:srgbClr val="002060"/>
                </a:solidFill>
                <a:latin typeface="Times New Roman" panose="02020603050405020304" pitchFamily="18" charset="0"/>
                <a:cs typeface="Times New Roman" panose="02020603050405020304" pitchFamily="18" charset="0"/>
              </a:rPr>
              <a:t>ұйымында қамқорщылық кеңесінің қызметі</a:t>
            </a:r>
            <a:endParaRPr lang="ru-RU" sz="2400" dirty="0">
              <a:solidFill>
                <a:srgbClr val="002060"/>
              </a:solidFill>
              <a:latin typeface="Times New Roman" panose="02020603050405020304" pitchFamily="18" charset="0"/>
              <a:cs typeface="Times New Roman" panose="02020603050405020304" pitchFamily="18" charset="0"/>
            </a:endParaRPr>
          </a:p>
          <a:p>
            <a:pPr algn="ctr"/>
            <a:endParaRPr lang="en-US" sz="2400" dirty="0">
              <a:solidFill>
                <a:srgbClr val="002060"/>
              </a:solidFill>
              <a:latin typeface="Times New Roman" panose="02020603050405020304" pitchFamily="18" charset="0"/>
              <a:cs typeface="Times New Roman" panose="02020603050405020304" pitchFamily="18" charset="0"/>
            </a:endParaRPr>
          </a:p>
          <a:p>
            <a:pPr algn="ctr"/>
            <a:r>
              <a:rPr lang="en-US" sz="2400" dirty="0">
                <a:solidFill>
                  <a:srgbClr val="002060"/>
                </a:solidFill>
                <a:latin typeface="Times New Roman" panose="02020603050405020304" pitchFamily="18" charset="0"/>
                <a:cs typeface="Times New Roman" panose="02020603050405020304" pitchFamily="18" charset="0"/>
              </a:rPr>
              <a:t>Қайырымдылық акциясы</a:t>
            </a:r>
          </a:p>
          <a:p>
            <a:pPr algn="ctr"/>
            <a:endParaRPr lang="en-US" sz="2400" dirty="0">
              <a:solidFill>
                <a:srgbClr val="002060"/>
              </a:solidFill>
              <a:latin typeface="Times New Roman" panose="02020603050405020304" pitchFamily="18" charset="0"/>
              <a:cs typeface="Times New Roman" panose="02020603050405020304" pitchFamily="18" charset="0"/>
            </a:endParaRPr>
          </a:p>
          <a:p>
            <a:pPr algn="ctr"/>
            <a:endParaRPr lang="en-US" sz="2400" dirty="0">
              <a:solidFill>
                <a:srgbClr val="002060"/>
              </a:solidFill>
              <a:latin typeface="Times New Roman" panose="02020603050405020304" pitchFamily="18" charset="0"/>
              <a:cs typeface="Times New Roman" panose="02020603050405020304" pitchFamily="18" charset="0"/>
            </a:endParaRPr>
          </a:p>
          <a:p>
            <a:pPr algn="ctr"/>
            <a:endParaRPr lang="en-US" sz="2400" dirty="0">
              <a:solidFill>
                <a:srgbClr val="002060"/>
              </a:solidFill>
              <a:latin typeface="Times New Roman" panose="02020603050405020304" pitchFamily="18" charset="0"/>
              <a:cs typeface="Times New Roman" panose="02020603050405020304" pitchFamily="18" charset="0"/>
            </a:endParaRPr>
          </a:p>
          <a:p>
            <a:pPr algn="ctr"/>
            <a:endParaRPr lang="en-US" sz="2400" dirty="0">
              <a:solidFill>
                <a:srgbClr val="002060"/>
              </a:solidFill>
              <a:latin typeface="Times New Roman" panose="02020603050405020304" pitchFamily="18" charset="0"/>
              <a:cs typeface="Times New Roman" panose="02020603050405020304" pitchFamily="18" charset="0"/>
            </a:endParaRPr>
          </a:p>
          <a:p>
            <a:pPr algn="ctr"/>
            <a:endParaRPr lang="en-US" sz="2400" dirty="0">
              <a:solidFill>
                <a:srgbClr val="002060"/>
              </a:solidFill>
              <a:latin typeface="Times New Roman" panose="02020603050405020304" pitchFamily="18" charset="0"/>
              <a:cs typeface="Times New Roman" panose="02020603050405020304" pitchFamily="18" charset="0"/>
            </a:endParaRPr>
          </a:p>
          <a:p>
            <a:pPr algn="ctr"/>
            <a:endParaRPr lang="en-US" sz="2400" dirty="0">
              <a:solidFill>
                <a:srgbClr val="002060"/>
              </a:solidFill>
              <a:latin typeface="Times New Roman" panose="02020603050405020304" pitchFamily="18" charset="0"/>
              <a:cs typeface="Times New Roman" panose="02020603050405020304" pitchFamily="18" charset="0"/>
            </a:endParaRPr>
          </a:p>
          <a:p>
            <a:pPr algn="ctr"/>
            <a:endParaRPr lang="en-US" sz="2400" dirty="0">
              <a:solidFill>
                <a:srgbClr val="002060"/>
              </a:solidFill>
              <a:latin typeface="Times New Roman" panose="02020603050405020304" pitchFamily="18" charset="0"/>
              <a:cs typeface="Times New Roman" panose="02020603050405020304" pitchFamily="18" charset="0"/>
            </a:endParaRPr>
          </a:p>
          <a:p>
            <a:pPr algn="ctr"/>
            <a:endParaRPr lang="en-US" sz="2400" dirty="0">
              <a:solidFill>
                <a:srgbClr val="002060"/>
              </a:solidFill>
              <a:latin typeface="Times New Roman" panose="02020603050405020304" pitchFamily="18" charset="0"/>
              <a:cs typeface="Times New Roman" panose="02020603050405020304" pitchFamily="18" charset="0"/>
            </a:endParaRPr>
          </a:p>
          <a:p>
            <a:pPr algn="ctr"/>
            <a:endParaRPr lang="en-US" sz="2400" dirty="0">
              <a:solidFill>
                <a:srgbClr val="002060"/>
              </a:solidFill>
              <a:latin typeface="Times New Roman" panose="02020603050405020304" pitchFamily="18" charset="0"/>
              <a:cs typeface="Times New Roman" panose="02020603050405020304" pitchFamily="18" charset="0"/>
            </a:endParaRPr>
          </a:p>
          <a:p>
            <a:pPr algn="ctr"/>
            <a:endParaRPr lang="en-US" sz="2400" dirty="0">
              <a:solidFill>
                <a:srgbClr val="002060"/>
              </a:solidFill>
              <a:latin typeface="Times New Roman" panose="02020603050405020304" pitchFamily="18" charset="0"/>
              <a:cs typeface="Times New Roman" panose="02020603050405020304" pitchFamily="18" charset="0"/>
            </a:endParaRPr>
          </a:p>
          <a:p>
            <a:pPr algn="ctr"/>
            <a:endParaRPr lang="en-US" sz="2400" dirty="0">
              <a:solidFill>
                <a:srgbClr val="002060"/>
              </a:solidFill>
              <a:latin typeface="Times New Roman" panose="02020603050405020304" pitchFamily="18" charset="0"/>
              <a:cs typeface="Times New Roman" panose="02020603050405020304" pitchFamily="18" charset="0"/>
            </a:endParaRPr>
          </a:p>
          <a:p>
            <a:pPr algn="ctr"/>
            <a:endParaRPr lang="en-US" sz="2400" dirty="0">
              <a:solidFill>
                <a:srgbClr val="002060"/>
              </a:solidFill>
              <a:latin typeface="Times New Roman" panose="02020603050405020304" pitchFamily="18" charset="0"/>
              <a:cs typeface="Times New Roman" panose="02020603050405020304" pitchFamily="18" charset="0"/>
            </a:endParaRPr>
          </a:p>
          <a:p>
            <a:pPr algn="ctr"/>
            <a:endParaRPr lang="en-US" sz="2400" dirty="0">
              <a:solidFill>
                <a:srgbClr val="002060"/>
              </a:solidFill>
              <a:latin typeface="Times New Roman" panose="02020603050405020304" pitchFamily="18" charset="0"/>
              <a:cs typeface="Times New Roman" panose="02020603050405020304" pitchFamily="18" charset="0"/>
            </a:endParaRPr>
          </a:p>
          <a:p>
            <a:pPr algn="ctr"/>
            <a:r>
              <a:rPr lang="en-US" sz="2400" dirty="0">
                <a:solidFill>
                  <a:srgbClr val="002060"/>
                </a:solidFill>
                <a:latin typeface="Times New Roman" panose="02020603050405020304" pitchFamily="18" charset="0"/>
                <a:cs typeface="Times New Roman" panose="02020603050405020304" pitchFamily="18" charset="0"/>
              </a:rPr>
              <a:t>Оқушыларға ата-аналар тарапынан көмек</a:t>
            </a:r>
            <a:endParaRPr lang="ru-RU" sz="2400" dirty="0">
              <a:solidFill>
                <a:srgbClr val="002060"/>
              </a:solidFill>
              <a:latin typeface="Times New Roman" panose="02020603050405020304" pitchFamily="18" charset="0"/>
              <a:cs typeface="Times New Roman" panose="02020603050405020304" pitchFamily="18" charset="0"/>
            </a:endParaRPr>
          </a:p>
        </p:txBody>
      </p:sp>
      <p:graphicFrame>
        <p:nvGraphicFramePr>
          <p:cNvPr id="8" name="Содержимое 7"/>
          <p:cNvGraphicFramePr>
            <a:graphicFrameLocks noGrp="1"/>
          </p:cNvGraphicFramePr>
          <p:nvPr>
            <p:ph idx="1"/>
          </p:nvPr>
        </p:nvGraphicFramePr>
        <p:xfrm>
          <a:off x="3071802" y="4286256"/>
          <a:ext cx="2714644" cy="1643074"/>
        </p:xfrm>
        <a:graphic>
          <a:graphicData uri="http://schemas.openxmlformats.org/drawingml/2006/table">
            <a:tbl>
              <a:tblPr/>
              <a:tblGrid>
                <a:gridCol w="371936">
                  <a:extLst>
                    <a:ext uri="{9D8B030D-6E8A-4147-A177-3AD203B41FA5}">
                      <a16:colId xmlns:a16="http://schemas.microsoft.com/office/drawing/2014/main" val="20000"/>
                    </a:ext>
                  </a:extLst>
                </a:gridCol>
                <a:gridCol w="1289134">
                  <a:extLst>
                    <a:ext uri="{9D8B030D-6E8A-4147-A177-3AD203B41FA5}">
                      <a16:colId xmlns:a16="http://schemas.microsoft.com/office/drawing/2014/main" val="20001"/>
                    </a:ext>
                  </a:extLst>
                </a:gridCol>
                <a:gridCol w="1053574">
                  <a:extLst>
                    <a:ext uri="{9D8B030D-6E8A-4147-A177-3AD203B41FA5}">
                      <a16:colId xmlns:a16="http://schemas.microsoft.com/office/drawing/2014/main" val="20002"/>
                    </a:ext>
                  </a:extLst>
                </a:gridCol>
              </a:tblGrid>
              <a:tr h="446977">
                <a:tc>
                  <a:txBody>
                    <a:bodyPr/>
                    <a:lstStyle/>
                    <a:p>
                      <a:pPr algn="ctr">
                        <a:lnSpc>
                          <a:spcPct val="107000"/>
                        </a:lnSpc>
                        <a:spcAft>
                          <a:spcPts val="0"/>
                        </a:spcAft>
                      </a:pPr>
                      <a:r>
                        <a:rPr lang="en-US" sz="1400" dirty="0">
                          <a:latin typeface="Times New Roman" panose="02020603050405020304"/>
                          <a:ea typeface="Calibri" panose="020F0502020204030204"/>
                          <a:cs typeface="Times New Roman" panose="02020603050405020304"/>
                        </a:rPr>
                        <a:t>№</a:t>
                      </a:r>
                      <a:endParaRPr lang="ru-RU" sz="1100" dirty="0">
                        <a:latin typeface="Calibri" panose="020F0502020204030204"/>
                        <a:ea typeface="Calibri" panose="020F0502020204030204"/>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400" dirty="0">
                          <a:latin typeface="Times New Roman" panose="02020603050405020304"/>
                          <a:ea typeface="Calibri" panose="020F0502020204030204"/>
                          <a:cs typeface="Times New Roman" panose="02020603050405020304"/>
                        </a:rPr>
                        <a:t>Жылдар</a:t>
                      </a:r>
                      <a:endParaRPr lang="ru-RU" sz="1100" dirty="0">
                        <a:latin typeface="Calibri" panose="020F0502020204030204"/>
                        <a:ea typeface="Calibri" panose="020F0502020204030204"/>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100" dirty="0">
                          <a:latin typeface="Times New Roman" panose="02020603050405020304" pitchFamily="18" charset="0"/>
                          <a:ea typeface="Calibri" panose="020F0502020204030204"/>
                          <a:cs typeface="Times New Roman" panose="02020603050405020304" pitchFamily="18" charset="0"/>
                        </a:rPr>
                        <a:t>Қаржы</a:t>
                      </a:r>
                      <a:r>
                        <a:rPr lang="en-US" sz="1100" baseline="0" dirty="0">
                          <a:latin typeface="Times New Roman" panose="02020603050405020304" pitchFamily="18" charset="0"/>
                          <a:ea typeface="Calibri" panose="020F0502020204030204"/>
                          <a:cs typeface="Times New Roman" panose="02020603050405020304" pitchFamily="18" charset="0"/>
                        </a:rPr>
                        <a:t> </a:t>
                      </a:r>
                      <a:endParaRPr lang="ru-RU" sz="1100" dirty="0">
                        <a:latin typeface="Times New Roman" panose="02020603050405020304" pitchFamily="18" charset="0"/>
                        <a:ea typeface="Calibri" panose="020F0502020204030204"/>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98699">
                <a:tc>
                  <a:txBody>
                    <a:bodyPr/>
                    <a:lstStyle/>
                    <a:p>
                      <a:pPr algn="ctr">
                        <a:lnSpc>
                          <a:spcPct val="107000"/>
                        </a:lnSpc>
                        <a:spcAft>
                          <a:spcPts val="0"/>
                        </a:spcAft>
                      </a:pPr>
                      <a:r>
                        <a:rPr lang="en-US" sz="1400">
                          <a:latin typeface="Times New Roman" panose="02020603050405020304"/>
                          <a:ea typeface="Calibri" panose="020F0502020204030204"/>
                          <a:cs typeface="Times New Roman" panose="02020603050405020304"/>
                        </a:rPr>
                        <a:t>1</a:t>
                      </a:r>
                      <a:endParaRPr lang="ru-RU" sz="1100">
                        <a:latin typeface="Calibri" panose="020F0502020204030204"/>
                        <a:ea typeface="Calibri" panose="020F0502020204030204"/>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400" dirty="0">
                          <a:latin typeface="Times New Roman" panose="02020603050405020304"/>
                          <a:ea typeface="Calibri" panose="020F0502020204030204"/>
                          <a:cs typeface="Times New Roman" panose="02020603050405020304"/>
                        </a:rPr>
                        <a:t>2017-2018</a:t>
                      </a:r>
                      <a:endParaRPr lang="ru-RU" sz="1100" dirty="0">
                        <a:latin typeface="Calibri" panose="020F0502020204030204"/>
                        <a:ea typeface="Calibri" panose="020F0502020204030204"/>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400" dirty="0">
                          <a:latin typeface="Times New Roman" panose="02020603050405020304"/>
                          <a:ea typeface="Calibri" panose="020F0502020204030204"/>
                          <a:cs typeface="Times New Roman" panose="02020603050405020304"/>
                        </a:rPr>
                        <a:t>24 000</a:t>
                      </a:r>
                      <a:endParaRPr lang="ru-RU" sz="1100" dirty="0">
                        <a:latin typeface="Calibri" panose="020F0502020204030204"/>
                        <a:ea typeface="Calibri" panose="020F0502020204030204"/>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98699">
                <a:tc>
                  <a:txBody>
                    <a:bodyPr/>
                    <a:lstStyle/>
                    <a:p>
                      <a:pPr algn="ctr">
                        <a:lnSpc>
                          <a:spcPct val="107000"/>
                        </a:lnSpc>
                        <a:spcAft>
                          <a:spcPts val="0"/>
                        </a:spcAft>
                      </a:pPr>
                      <a:r>
                        <a:rPr lang="en-US" sz="1400">
                          <a:latin typeface="Times New Roman" panose="02020603050405020304"/>
                          <a:ea typeface="Calibri" panose="020F0502020204030204"/>
                          <a:cs typeface="Times New Roman" panose="02020603050405020304"/>
                        </a:rPr>
                        <a:t>2</a:t>
                      </a:r>
                      <a:endParaRPr lang="ru-RU" sz="1100">
                        <a:latin typeface="Calibri" panose="020F0502020204030204"/>
                        <a:ea typeface="Calibri" panose="020F0502020204030204"/>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400" dirty="0">
                          <a:latin typeface="Times New Roman" panose="02020603050405020304"/>
                          <a:ea typeface="Calibri" panose="020F0502020204030204"/>
                          <a:cs typeface="Times New Roman" panose="02020603050405020304"/>
                        </a:rPr>
                        <a:t>2018-2019</a:t>
                      </a:r>
                      <a:endParaRPr lang="ru-RU" sz="1100" dirty="0">
                        <a:latin typeface="Calibri" panose="020F0502020204030204"/>
                        <a:ea typeface="Calibri" panose="020F0502020204030204"/>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400" dirty="0">
                          <a:latin typeface="Times New Roman" panose="02020603050405020304"/>
                          <a:ea typeface="Calibri" panose="020F0502020204030204"/>
                          <a:cs typeface="Times New Roman" panose="02020603050405020304"/>
                        </a:rPr>
                        <a:t>32 000</a:t>
                      </a:r>
                      <a:endParaRPr lang="ru-RU" sz="1100" dirty="0">
                        <a:latin typeface="Calibri" panose="020F0502020204030204"/>
                        <a:ea typeface="Calibri" panose="020F0502020204030204"/>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98699">
                <a:tc>
                  <a:txBody>
                    <a:bodyPr/>
                    <a:lstStyle/>
                    <a:p>
                      <a:pPr algn="ctr">
                        <a:lnSpc>
                          <a:spcPct val="107000"/>
                        </a:lnSpc>
                        <a:spcAft>
                          <a:spcPts val="0"/>
                        </a:spcAft>
                      </a:pPr>
                      <a:r>
                        <a:rPr lang="en-US" sz="1400">
                          <a:latin typeface="Times New Roman" panose="02020603050405020304"/>
                          <a:ea typeface="Calibri" panose="020F0502020204030204"/>
                          <a:cs typeface="Times New Roman" panose="02020603050405020304"/>
                        </a:rPr>
                        <a:t>3</a:t>
                      </a:r>
                      <a:endParaRPr lang="ru-RU" sz="1100">
                        <a:latin typeface="Calibri" panose="020F0502020204030204"/>
                        <a:ea typeface="Calibri" panose="020F0502020204030204"/>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400" dirty="0">
                          <a:latin typeface="Times New Roman" panose="02020603050405020304"/>
                          <a:ea typeface="Calibri" panose="020F0502020204030204"/>
                          <a:cs typeface="Times New Roman" panose="02020603050405020304"/>
                        </a:rPr>
                        <a:t>2019-2020</a:t>
                      </a:r>
                      <a:endParaRPr lang="ru-RU" sz="1100" dirty="0">
                        <a:latin typeface="Calibri" panose="020F0502020204030204"/>
                        <a:ea typeface="Calibri" panose="020F0502020204030204"/>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400" dirty="0">
                          <a:latin typeface="Times New Roman" panose="02020603050405020304"/>
                          <a:ea typeface="Calibri" panose="020F0502020204030204"/>
                          <a:cs typeface="Times New Roman" panose="02020603050405020304"/>
                        </a:rPr>
                        <a:t>35 000</a:t>
                      </a:r>
                      <a:endParaRPr lang="ru-RU" sz="1100" dirty="0">
                        <a:latin typeface="Calibri" panose="020F0502020204030204"/>
                        <a:ea typeface="Calibri" panose="020F0502020204030204"/>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pic>
        <p:nvPicPr>
          <p:cNvPr id="5" name="Рисунок 4" descr="C:\Users\админ\AppData\Local\Microsoft\Windows\INetCache\IE\CTQQHSKT\IMG-20151013-WA0004[1].jpg"/>
          <p:cNvPicPr/>
          <p:nvPr/>
        </p:nvPicPr>
        <p:blipFill>
          <a:blip r:embed="rId3" cstate="print"/>
          <a:srcRect/>
          <a:stretch>
            <a:fillRect/>
          </a:stretch>
        </p:blipFill>
        <p:spPr bwMode="auto">
          <a:xfrm>
            <a:off x="857224" y="1643050"/>
            <a:ext cx="3062292" cy="2381253"/>
          </a:xfrm>
          <a:prstGeom prst="rect">
            <a:avLst/>
          </a:prstGeom>
          <a:noFill/>
          <a:ln w="9525">
            <a:noFill/>
            <a:miter lim="800000"/>
            <a:headEnd/>
            <a:tailEnd/>
          </a:ln>
        </p:spPr>
      </p:pic>
      <p:pic>
        <p:nvPicPr>
          <p:cNvPr id="6" name="Picture 2" descr="G:\шыгаратын нурдана\қазан шаралар\23,10,2015\IMG-20151023-WA0007.jpg"/>
          <p:cNvPicPr>
            <a:picLocks noChangeAspect="1" noChangeArrowheads="1"/>
          </p:cNvPicPr>
          <p:nvPr/>
        </p:nvPicPr>
        <p:blipFill>
          <a:blip r:embed="rId4" cstate="print"/>
          <a:srcRect/>
          <a:stretch>
            <a:fillRect/>
          </a:stretch>
        </p:blipFill>
        <p:spPr bwMode="auto">
          <a:xfrm>
            <a:off x="5072066" y="1714488"/>
            <a:ext cx="3143272" cy="2357455"/>
          </a:xfrm>
          <a:prstGeom prst="rect">
            <a:avLst/>
          </a:prstGeo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C:\Users\Aigul\Desktop\2 фон.jpg"/>
          <p:cNvPicPr>
            <a:picLocks noChangeAspect="1" noChangeArrowheads="1"/>
          </p:cNvPicPr>
          <p:nvPr/>
        </p:nvPicPr>
        <p:blipFill>
          <a:blip r:embed="rId2" cstate="print"/>
          <a:srcRect/>
          <a:stretch>
            <a:fillRect/>
          </a:stretch>
        </p:blipFill>
        <p:spPr bwMode="auto">
          <a:xfrm rot="5400000">
            <a:off x="1122680" y="-1160463"/>
            <a:ext cx="6864350" cy="9172575"/>
          </a:xfrm>
          <a:prstGeom prst="rect">
            <a:avLst/>
          </a:prstGeom>
          <a:noFill/>
          <a:ln w="9525">
            <a:noFill/>
            <a:miter lim="800000"/>
            <a:headEnd/>
            <a:tailEnd/>
          </a:ln>
        </p:spPr>
      </p:pic>
      <p:sp>
        <p:nvSpPr>
          <p:cNvPr id="2" name="Прямоугольник 1"/>
          <p:cNvSpPr/>
          <p:nvPr/>
        </p:nvSpPr>
        <p:spPr>
          <a:xfrm>
            <a:off x="1071538" y="500042"/>
            <a:ext cx="7000924" cy="5078313"/>
          </a:xfrm>
          <a:prstGeom prst="rect">
            <a:avLst/>
          </a:prstGeom>
        </p:spPr>
        <p:txBody>
          <a:bodyPr wrap="square">
            <a:spAutoFit/>
          </a:bodyPr>
          <a:lstStyle/>
          <a:p>
            <a:pPr algn="ctr"/>
            <a:r>
              <a:rPr lang="ru-RU" dirty="0" err="1">
                <a:latin typeface="Times New Roman" pitchFamily="18" charset="0"/>
                <a:cs typeface="Times New Roman" pitchFamily="18" charset="0"/>
              </a:rPr>
              <a:t>Оқыту жағдайының санитариялық ережелер</a:t>
            </a:r>
            <a:r>
              <a:rPr lang="ru-RU" dirty="0">
                <a:latin typeface="Times New Roman" pitchFamily="18" charset="0"/>
                <a:cs typeface="Times New Roman" pitchFamily="18" charset="0"/>
              </a:rPr>
              <a:t> мен </a:t>
            </a:r>
            <a:r>
              <a:rPr lang="ru-RU" dirty="0" err="1">
                <a:latin typeface="Times New Roman" pitchFamily="18" charset="0"/>
                <a:cs typeface="Times New Roman" pitchFamily="18" charset="0"/>
              </a:rPr>
              <a:t>нормаларға сәйкестігі</a:t>
            </a:r>
            <a:endParaRPr lang="ru-RU" dirty="0">
              <a:latin typeface="Times New Roman" pitchFamily="18" charset="0"/>
              <a:cs typeface="Times New Roman" pitchFamily="18" charset="0"/>
            </a:endParaRPr>
          </a:p>
          <a:p>
            <a:pPr algn="ctr"/>
            <a:endParaRPr lang="kk-KZ" dirty="0">
              <a:latin typeface="Times New Roman" pitchFamily="18" charset="0"/>
              <a:cs typeface="Times New Roman" pitchFamily="18" charset="0"/>
            </a:endParaRPr>
          </a:p>
          <a:p>
            <a:r>
              <a:rPr lang="kk-KZ" dirty="0">
                <a:latin typeface="Times New Roman" pitchFamily="18" charset="0"/>
                <a:cs typeface="Times New Roman" pitchFamily="18" charset="0"/>
              </a:rPr>
              <a:t>Білім беру ұйымында  оқу-тәрбие үрдісі санитарлық ережелер мен нормаларға  сәйкес ұйымдастырылған:</a:t>
            </a:r>
          </a:p>
          <a:p>
            <a:endParaRPr lang="kk-KZ" dirty="0">
              <a:latin typeface="Times New Roman" pitchFamily="18" charset="0"/>
              <a:cs typeface="Times New Roman" pitchFamily="18" charset="0"/>
            </a:endParaRPr>
          </a:p>
          <a:p>
            <a:pPr>
              <a:buFontTx/>
              <a:buChar char="-"/>
            </a:pPr>
            <a:r>
              <a:rPr lang="kk-KZ" dirty="0">
                <a:latin typeface="Times New Roman" pitchFamily="18" charset="0"/>
                <a:cs typeface="Times New Roman" pitchFamily="18" charset="0"/>
              </a:rPr>
              <a:t>Жасанды және табиғи жарықтың түсуі;</a:t>
            </a:r>
          </a:p>
          <a:p>
            <a:pPr>
              <a:buFontTx/>
              <a:buChar char="-"/>
            </a:pPr>
            <a:r>
              <a:rPr lang="kk-KZ" dirty="0">
                <a:latin typeface="Times New Roman" pitchFamily="18" charset="0"/>
                <a:cs typeface="Times New Roman" pitchFamily="18" charset="0"/>
              </a:rPr>
              <a:t>Жылыту және елдету</a:t>
            </a:r>
          </a:p>
          <a:p>
            <a:pPr>
              <a:buFontTx/>
              <a:buChar char="-"/>
            </a:pPr>
            <a:r>
              <a:rPr lang="ru-RU" dirty="0" err="1">
                <a:latin typeface="Times New Roman" pitchFamily="18" charset="0"/>
                <a:cs typeface="Times New Roman" pitchFamily="18" charset="0"/>
              </a:rPr>
              <a:t>сумен</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жабдықтау және кәріз</a:t>
            </a:r>
            <a:endParaRPr lang="ru-RU" dirty="0">
              <a:latin typeface="Times New Roman" pitchFamily="18" charset="0"/>
              <a:cs typeface="Times New Roman" pitchFamily="18" charset="0"/>
            </a:endParaRPr>
          </a:p>
          <a:p>
            <a:pPr>
              <a:buFontTx/>
              <a:buChar char="-"/>
            </a:pPr>
            <a:r>
              <a:rPr lang="kk-KZ" dirty="0">
                <a:latin typeface="Times New Roman" pitchFamily="18" charset="0"/>
                <a:cs typeface="Times New Roman" pitchFamily="18" charset="0"/>
              </a:rPr>
              <a:t>Тамақтануды ұйымдастыру</a:t>
            </a:r>
          </a:p>
          <a:p>
            <a:pPr>
              <a:buFontTx/>
              <a:buChar char="-"/>
            </a:pPr>
            <a:r>
              <a:rPr lang="kk-KZ" dirty="0">
                <a:latin typeface="Times New Roman" pitchFamily="18" charset="0"/>
                <a:cs typeface="Times New Roman" pitchFamily="18" charset="0"/>
              </a:rPr>
              <a:t>Оқушыларды  ІІ ауысымда қабылдау</a:t>
            </a:r>
          </a:p>
          <a:p>
            <a:pPr>
              <a:buFontTx/>
              <a:buChar char="-"/>
            </a:pPr>
            <a:r>
              <a:rPr lang="ru-RU" dirty="0" err="1">
                <a:latin typeface="Times New Roman" pitchFamily="18" charset="0"/>
                <a:cs typeface="Times New Roman" pitchFamily="18" charset="0"/>
              </a:rPr>
              <a:t>күн тәртібін ұйымдастыру</a:t>
            </a:r>
            <a:endParaRPr lang="ru-RU" dirty="0">
              <a:latin typeface="Times New Roman" pitchFamily="18" charset="0"/>
              <a:cs typeface="Times New Roman" pitchFamily="18" charset="0"/>
            </a:endParaRPr>
          </a:p>
          <a:p>
            <a:pPr>
              <a:buFontTx/>
              <a:buChar char="-"/>
            </a:pPr>
            <a:r>
              <a:rPr lang="kk-KZ" dirty="0">
                <a:latin typeface="Times New Roman" pitchFamily="18" charset="0"/>
                <a:cs typeface="Times New Roman" pitchFamily="18" charset="0"/>
              </a:rPr>
              <a:t>Жас ерекшелігіне сағат жүктемесі</a:t>
            </a:r>
          </a:p>
          <a:p>
            <a:pPr>
              <a:buFontTx/>
              <a:buChar char="-"/>
            </a:pPr>
            <a:r>
              <a:rPr lang="kk-KZ" dirty="0">
                <a:latin typeface="Times New Roman" pitchFamily="18" charset="0"/>
                <a:cs typeface="Times New Roman" pitchFamily="18" charset="0"/>
              </a:rPr>
              <a:t>Тақта мен партаның орналасуы</a:t>
            </a:r>
          </a:p>
          <a:p>
            <a:pPr>
              <a:buFontTx/>
              <a:buChar char="-"/>
            </a:pPr>
            <a:r>
              <a:rPr lang="kk-KZ" dirty="0">
                <a:latin typeface="Times New Roman" pitchFamily="18" charset="0"/>
                <a:cs typeface="Times New Roman" pitchFamily="18" charset="0"/>
              </a:rPr>
              <a:t>Білім алушылар мен қызметкерлердің  гигиенасы</a:t>
            </a:r>
          </a:p>
          <a:p>
            <a:pPr>
              <a:buFontTx/>
              <a:buChar char="-"/>
            </a:pPr>
            <a:endParaRPr lang="kk-KZ" dirty="0">
              <a:latin typeface="Times New Roman" pitchFamily="18" charset="0"/>
              <a:cs typeface="Times New Roman" pitchFamily="18" charset="0"/>
            </a:endParaRPr>
          </a:p>
          <a:p>
            <a:pPr>
              <a:buFontTx/>
              <a:buChar char="-"/>
            </a:pPr>
            <a:endParaRPr lang="kk-KZ" dirty="0">
              <a:latin typeface="Times New Roman" pitchFamily="18" charset="0"/>
              <a:cs typeface="Times New Roman" pitchFamily="18" charset="0"/>
            </a:endParaRPr>
          </a:p>
          <a:p>
            <a:pPr>
              <a:buFontTx/>
              <a:buChar char="-"/>
            </a:pPr>
            <a:endParaRPr lang="ru-RU" dirty="0">
              <a:latin typeface="Times New Roman" pitchFamily="18" charset="0"/>
              <a:cs typeface="Times New Roman" pitchFamily="18"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C:\Users\Aigul\Desktop\2 фон.jpg"/>
          <p:cNvPicPr>
            <a:picLocks noChangeAspect="1" noChangeArrowheads="1"/>
          </p:cNvPicPr>
          <p:nvPr/>
        </p:nvPicPr>
        <p:blipFill>
          <a:blip r:embed="rId2" cstate="print"/>
          <a:srcRect/>
          <a:stretch>
            <a:fillRect/>
          </a:stretch>
        </p:blipFill>
        <p:spPr bwMode="auto">
          <a:xfrm rot="5400000">
            <a:off x="1122680" y="-1160463"/>
            <a:ext cx="6864350" cy="9172575"/>
          </a:xfrm>
          <a:prstGeom prst="rect">
            <a:avLst/>
          </a:prstGeom>
          <a:noFill/>
          <a:ln w="9525">
            <a:noFill/>
            <a:miter lim="800000"/>
            <a:headEnd/>
            <a:tailEnd/>
          </a:ln>
        </p:spPr>
      </p:pic>
      <p:sp>
        <p:nvSpPr>
          <p:cNvPr id="2" name="Прямоугольник 1"/>
          <p:cNvSpPr/>
          <p:nvPr/>
        </p:nvSpPr>
        <p:spPr>
          <a:xfrm>
            <a:off x="1071538" y="500042"/>
            <a:ext cx="7000924" cy="3908762"/>
          </a:xfrm>
          <a:prstGeom prst="rect">
            <a:avLst/>
          </a:prstGeom>
        </p:spPr>
        <p:txBody>
          <a:bodyPr wrap="square">
            <a:spAutoFit/>
          </a:bodyPr>
          <a:lstStyle/>
          <a:p>
            <a:pPr algn="ctr"/>
            <a:r>
              <a:rPr lang="ru-RU" dirty="0" err="1">
                <a:solidFill>
                  <a:srgbClr val="002060"/>
                </a:solidFill>
                <a:latin typeface="Times New Roman" panose="02020603050405020304" pitchFamily="18" charset="0"/>
                <a:cs typeface="Times New Roman" panose="02020603050405020304" pitchFamily="18" charset="0"/>
              </a:rPr>
              <a:t>Білім</a:t>
            </a:r>
            <a:r>
              <a:rPr lang="ru-RU" dirty="0">
                <a:solidFill>
                  <a:srgbClr val="002060"/>
                </a:solidFill>
                <a:latin typeface="Times New Roman" panose="02020603050405020304" pitchFamily="18" charset="0"/>
                <a:cs typeface="Times New Roman" panose="02020603050405020304" pitchFamily="18" charset="0"/>
              </a:rPr>
              <a:t> беру </a:t>
            </a:r>
            <a:r>
              <a:rPr lang="ru-RU" dirty="0" err="1">
                <a:solidFill>
                  <a:srgbClr val="002060"/>
                </a:solidFill>
                <a:latin typeface="Times New Roman" panose="02020603050405020304" pitchFamily="18" charset="0"/>
                <a:cs typeface="Times New Roman" panose="02020603050405020304" pitchFamily="18" charset="0"/>
              </a:rPr>
              <a:t>сапасын</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басқару оқушылар </a:t>
            </a:r>
            <a:r>
              <a:rPr lang="ru-RU" dirty="0">
                <a:solidFill>
                  <a:srgbClr val="002060"/>
                </a:solidFill>
                <a:latin typeface="Times New Roman" panose="02020603050405020304" pitchFamily="18" charset="0"/>
                <a:cs typeface="Times New Roman" panose="02020603050405020304" pitchFamily="18" charset="0"/>
              </a:rPr>
              <a:t>мен </a:t>
            </a:r>
            <a:r>
              <a:rPr lang="ru-RU" dirty="0" err="1">
                <a:solidFill>
                  <a:srgbClr val="002060"/>
                </a:solidFill>
                <a:latin typeface="Times New Roman" panose="02020603050405020304" pitchFamily="18" charset="0"/>
                <a:cs typeface="Times New Roman" panose="02020603050405020304" pitchFamily="18" charset="0"/>
              </a:rPr>
              <a:t>ата-аналар</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қажеттілігінің білім</a:t>
            </a:r>
            <a:r>
              <a:rPr lang="ru-RU" dirty="0">
                <a:solidFill>
                  <a:srgbClr val="002060"/>
                </a:solidFill>
                <a:latin typeface="Times New Roman" panose="02020603050405020304" pitchFamily="18" charset="0"/>
                <a:cs typeface="Times New Roman" panose="02020603050405020304" pitchFamily="18" charset="0"/>
              </a:rPr>
              <a:t> беру </a:t>
            </a:r>
            <a:r>
              <a:rPr lang="ru-RU" dirty="0" err="1">
                <a:solidFill>
                  <a:srgbClr val="002060"/>
                </a:solidFill>
                <a:latin typeface="Times New Roman" panose="02020603050405020304" pitchFamily="18" charset="0"/>
                <a:cs typeface="Times New Roman" panose="02020603050405020304" pitchFamily="18" charset="0"/>
              </a:rPr>
              <a:t>мониторингісінің нәтижесі негізінде</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басқарушылық шешімдер</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қабылдау</a:t>
            </a:r>
            <a:endParaRPr lang="ru-RU" dirty="0">
              <a:solidFill>
                <a:srgbClr val="002060"/>
              </a:solidFill>
              <a:latin typeface="Times New Roman" panose="02020603050405020304" pitchFamily="18" charset="0"/>
              <a:cs typeface="Times New Roman" panose="02020603050405020304" pitchFamily="18" charset="0"/>
            </a:endParaRPr>
          </a:p>
          <a:p>
            <a:pPr algn="ctr"/>
            <a:endParaRPr lang="kk-KZ" dirty="0">
              <a:latin typeface="Times New Roman" pitchFamily="18" charset="0"/>
              <a:cs typeface="Times New Roman" pitchFamily="18" charset="0"/>
            </a:endParaRPr>
          </a:p>
          <a:p>
            <a:pPr algn="just"/>
            <a:r>
              <a:rPr lang="ru-RU" sz="2000" dirty="0">
                <a:latin typeface="Times New Roman" pitchFamily="18" charset="0"/>
                <a:cs typeface="Times New Roman" pitchFamily="18" charset="0"/>
              </a:rPr>
              <a:t>       </a:t>
            </a:r>
            <a:r>
              <a:rPr lang="ru-RU" sz="2000" dirty="0" err="1">
                <a:latin typeface="Times New Roman" pitchFamily="18" charset="0"/>
                <a:cs typeface="Times New Roman" pitchFamily="18" charset="0"/>
              </a:rPr>
              <a:t>Әр түрлі пәндер сабақтарында және сабақтан тыс</a:t>
            </a:r>
            <a:r>
              <a:rPr lang="ru-RU" sz="2000" dirty="0">
                <a:latin typeface="Times New Roman" pitchFamily="18" charset="0"/>
                <a:cs typeface="Times New Roman" pitchFamily="18" charset="0"/>
              </a:rPr>
              <a:t> </a:t>
            </a:r>
            <a:r>
              <a:rPr lang="ru-RU" sz="2000" dirty="0" err="1">
                <a:latin typeface="Times New Roman" pitchFamily="18" charset="0"/>
                <a:cs typeface="Times New Roman" pitchFamily="18" charset="0"/>
              </a:rPr>
              <a:t>іс-әрекеттерде оқушыларды компьютерлік</a:t>
            </a:r>
            <a:r>
              <a:rPr lang="ru-RU" sz="2000" dirty="0">
                <a:latin typeface="Times New Roman" pitchFamily="18" charset="0"/>
                <a:cs typeface="Times New Roman" pitchFamily="18" charset="0"/>
              </a:rPr>
              <a:t> </a:t>
            </a:r>
            <a:r>
              <a:rPr lang="ru-RU" sz="2000" dirty="0" err="1">
                <a:latin typeface="Times New Roman" pitchFamily="18" charset="0"/>
                <a:cs typeface="Times New Roman" pitchFamily="18" charset="0"/>
              </a:rPr>
              <a:t>сауаттылыққа оқытуды ұйымдастыру бойынша</a:t>
            </a:r>
            <a:r>
              <a:rPr lang="ru-RU" sz="2000" dirty="0">
                <a:latin typeface="Times New Roman" pitchFamily="18" charset="0"/>
                <a:cs typeface="Times New Roman" pitchFamily="18" charset="0"/>
              </a:rPr>
              <a:t> </a:t>
            </a:r>
            <a:r>
              <a:rPr lang="ru-RU" sz="2000" dirty="0" err="1">
                <a:latin typeface="Times New Roman" pitchFamily="18" charset="0"/>
                <a:cs typeface="Times New Roman" pitchFamily="18" charset="0"/>
              </a:rPr>
              <a:t>оқыту семинарларын</a:t>
            </a:r>
            <a:r>
              <a:rPr lang="ru-RU" sz="2000" dirty="0">
                <a:latin typeface="Times New Roman" pitchFamily="18" charset="0"/>
                <a:cs typeface="Times New Roman" pitchFamily="18" charset="0"/>
              </a:rPr>
              <a:t> </a:t>
            </a:r>
            <a:r>
              <a:rPr lang="ru-RU" sz="2000" dirty="0" err="1">
                <a:latin typeface="Times New Roman" pitchFamily="18" charset="0"/>
                <a:cs typeface="Times New Roman" pitchFamily="18" charset="0"/>
              </a:rPr>
              <a:t>ұйымдастыру, педагогтарды</a:t>
            </a:r>
            <a:r>
              <a:rPr lang="ru-RU" sz="2000" dirty="0">
                <a:latin typeface="Times New Roman" pitchFamily="18" charset="0"/>
                <a:cs typeface="Times New Roman" pitchFamily="18" charset="0"/>
              </a:rPr>
              <a:t> </a:t>
            </a:r>
            <a:r>
              <a:rPr lang="ru-RU" sz="2000" dirty="0" err="1">
                <a:latin typeface="Times New Roman" pitchFamily="18" charset="0"/>
                <a:cs typeface="Times New Roman" pitchFamily="18" charset="0"/>
              </a:rPr>
              <a:t>біліктілікті</a:t>
            </a:r>
            <a:r>
              <a:rPr lang="ru-RU" sz="2000" dirty="0">
                <a:latin typeface="Times New Roman" pitchFamily="18" charset="0"/>
                <a:cs typeface="Times New Roman" pitchFamily="18" charset="0"/>
              </a:rPr>
              <a:t> </a:t>
            </a:r>
            <a:r>
              <a:rPr lang="ru-RU" sz="2000" dirty="0" err="1">
                <a:latin typeface="Times New Roman" pitchFamily="18" charset="0"/>
                <a:cs typeface="Times New Roman" pitchFamily="18" charset="0"/>
              </a:rPr>
              <a:t>арттыру</a:t>
            </a:r>
            <a:r>
              <a:rPr lang="ru-RU" sz="2000" dirty="0">
                <a:latin typeface="Times New Roman" pitchFamily="18" charset="0"/>
                <a:cs typeface="Times New Roman" pitchFamily="18" charset="0"/>
              </a:rPr>
              <a:t> </a:t>
            </a:r>
            <a:r>
              <a:rPr lang="ru-RU" sz="2000" dirty="0" err="1">
                <a:latin typeface="Times New Roman" pitchFamily="18" charset="0"/>
                <a:cs typeface="Times New Roman" pitchFamily="18" charset="0"/>
              </a:rPr>
              <a:t>курстарына</a:t>
            </a:r>
            <a:r>
              <a:rPr lang="ru-RU" sz="2000" dirty="0">
                <a:latin typeface="Times New Roman" pitchFamily="18" charset="0"/>
                <a:cs typeface="Times New Roman" pitchFamily="18" charset="0"/>
              </a:rPr>
              <a:t> </a:t>
            </a:r>
            <a:r>
              <a:rPr lang="ru-RU" sz="2000" dirty="0" err="1">
                <a:latin typeface="Times New Roman" pitchFamily="18" charset="0"/>
                <a:cs typeface="Times New Roman" pitchFamily="18" charset="0"/>
              </a:rPr>
              <a:t>жіберу</a:t>
            </a:r>
            <a:r>
              <a:rPr lang="ru-RU" sz="2000" dirty="0">
                <a:latin typeface="Times New Roman" pitchFamily="18" charset="0"/>
                <a:cs typeface="Times New Roman" pitchFamily="18" charset="0"/>
              </a:rPr>
              <a:t>,  </a:t>
            </a:r>
            <a:r>
              <a:rPr lang="ru-RU" sz="2000" dirty="0" err="1">
                <a:latin typeface="Times New Roman" pitchFamily="18" charset="0"/>
                <a:cs typeface="Times New Roman" pitchFamily="18" charset="0"/>
              </a:rPr>
              <a:t>ақпараттық сауаттылық элементтерін</a:t>
            </a:r>
            <a:r>
              <a:rPr lang="ru-RU" sz="2000" dirty="0">
                <a:latin typeface="Times New Roman" pitchFamily="18" charset="0"/>
                <a:cs typeface="Times New Roman" pitchFamily="18" charset="0"/>
              </a:rPr>
              <a:t> </a:t>
            </a:r>
            <a:r>
              <a:rPr lang="ru-RU" sz="2000" dirty="0" err="1">
                <a:latin typeface="Times New Roman" pitchFamily="18" charset="0"/>
                <a:cs typeface="Times New Roman" pitchFamily="18" charset="0"/>
              </a:rPr>
              <a:t>қалыптастыру бойынша</a:t>
            </a:r>
            <a:r>
              <a:rPr lang="ru-RU" sz="2000" dirty="0">
                <a:latin typeface="Times New Roman" pitchFamily="18" charset="0"/>
                <a:cs typeface="Times New Roman" pitchFamily="18" charset="0"/>
              </a:rPr>
              <a:t> </a:t>
            </a:r>
            <a:r>
              <a:rPr lang="ru-RU" sz="2000" dirty="0" err="1">
                <a:latin typeface="Times New Roman" pitchFamily="18" charset="0"/>
                <a:cs typeface="Times New Roman" pitchFamily="18" charset="0"/>
              </a:rPr>
              <a:t>мәселелерді енгізу</a:t>
            </a:r>
            <a:r>
              <a:rPr lang="ru-RU" sz="2000" dirty="0">
                <a:latin typeface="Times New Roman" pitchFamily="18" charset="0"/>
                <a:cs typeface="Times New Roman" pitchFamily="18" charset="0"/>
              </a:rPr>
              <a:t> </a:t>
            </a:r>
            <a:r>
              <a:rPr lang="ru-RU" sz="2000" dirty="0" err="1">
                <a:latin typeface="Times New Roman" pitchFamily="18" charset="0"/>
                <a:cs typeface="Times New Roman" pitchFamily="18" charset="0"/>
              </a:rPr>
              <a:t>жағына жұмыс бағдарламаларын түзету</a:t>
            </a:r>
            <a:endParaRPr lang="kk-KZ" sz="2000" dirty="0">
              <a:latin typeface="Times New Roman" pitchFamily="18" charset="0"/>
              <a:cs typeface="Times New Roman" pitchFamily="18" charset="0"/>
            </a:endParaRPr>
          </a:p>
          <a:p>
            <a:pPr>
              <a:buFontTx/>
              <a:buChar char="-"/>
            </a:pPr>
            <a:endParaRPr lang="kk-KZ" dirty="0">
              <a:latin typeface="Times New Roman" pitchFamily="18" charset="0"/>
              <a:cs typeface="Times New Roman" pitchFamily="18" charset="0"/>
            </a:endParaRPr>
          </a:p>
          <a:p>
            <a:pPr>
              <a:buFontTx/>
              <a:buChar char="-"/>
            </a:pPr>
            <a:endParaRPr lang="ru-RU" dirty="0">
              <a:latin typeface="Times New Roman" pitchFamily="18" charset="0"/>
              <a:cs typeface="Times New Roman"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 descr="C:\Users\Aigul\Desktop\2 фон.jpg"/>
          <p:cNvPicPr>
            <a:picLocks noChangeAspect="1" noChangeArrowheads="1"/>
          </p:cNvPicPr>
          <p:nvPr/>
        </p:nvPicPr>
        <p:blipFill>
          <a:blip r:embed="rId2" cstate="print"/>
          <a:srcRect/>
          <a:stretch>
            <a:fillRect/>
          </a:stretch>
        </p:blipFill>
        <p:spPr bwMode="auto">
          <a:xfrm rot="5400000">
            <a:off x="1154114" y="-1160463"/>
            <a:ext cx="6864350" cy="9172575"/>
          </a:xfrm>
          <a:prstGeom prst="rect">
            <a:avLst/>
          </a:prstGeom>
          <a:noFill/>
          <a:ln w="9525">
            <a:noFill/>
            <a:miter lim="800000"/>
            <a:headEnd/>
            <a:tailEnd/>
          </a:ln>
        </p:spPr>
      </p:pic>
      <p:grpSp>
        <p:nvGrpSpPr>
          <p:cNvPr id="3" name="Группа 11"/>
          <p:cNvGrpSpPr/>
          <p:nvPr/>
        </p:nvGrpSpPr>
        <p:grpSpPr>
          <a:xfrm>
            <a:off x="1071538" y="1214421"/>
            <a:ext cx="7024591" cy="540072"/>
            <a:chOff x="1137887" y="1425319"/>
            <a:chExt cx="7547081" cy="383428"/>
          </a:xfrm>
        </p:grpSpPr>
        <p:sp>
          <p:nvSpPr>
            <p:cNvPr id="5" name="TextBox 4"/>
            <p:cNvSpPr txBox="1"/>
            <p:nvPr/>
          </p:nvSpPr>
          <p:spPr>
            <a:xfrm>
              <a:off x="1137887" y="1425320"/>
              <a:ext cx="1440160" cy="383426"/>
            </a:xfrm>
            <a:prstGeom prst="plaque">
              <a:avLst/>
            </a:prstGeom>
            <a:ln>
              <a:solidFill>
                <a:srgbClr val="C00000"/>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1050" dirty="0">
                  <a:latin typeface="Times New Roman" panose="02020603050405020304" pitchFamily="18" charset="0"/>
                  <a:cs typeface="Times New Roman" panose="02020603050405020304" pitchFamily="18" charset="0"/>
                </a:rPr>
                <a:t>Интерактивті сыныптар</a:t>
              </a:r>
              <a:endParaRPr lang="ru-RU" sz="1050" dirty="0">
                <a:latin typeface="Times New Roman" panose="02020603050405020304" pitchFamily="18" charset="0"/>
                <a:cs typeface="Times New Roman" panose="02020603050405020304" pitchFamily="18" charset="0"/>
              </a:endParaRPr>
            </a:p>
          </p:txBody>
        </p:sp>
        <p:sp>
          <p:nvSpPr>
            <p:cNvPr id="9" name="TextBox 8"/>
            <p:cNvSpPr txBox="1"/>
            <p:nvPr/>
          </p:nvSpPr>
          <p:spPr>
            <a:xfrm>
              <a:off x="2979925" y="1425321"/>
              <a:ext cx="1584176" cy="383426"/>
            </a:xfrm>
            <a:prstGeom prst="plaque">
              <a:avLst/>
            </a:prstGeom>
            <a:ln>
              <a:solidFill>
                <a:srgbClr val="C00000"/>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1050" dirty="0">
                  <a:latin typeface="Times New Roman" panose="02020603050405020304" pitchFamily="18" charset="0"/>
                  <a:cs typeface="Times New Roman" panose="02020603050405020304" pitchFamily="18" charset="0"/>
                </a:rPr>
                <a:t>Актив тақтамен  биология кабиенті</a:t>
              </a:r>
              <a:endParaRPr lang="ru-RU" sz="1050"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4745211" y="1425320"/>
              <a:ext cx="1800200" cy="383425"/>
            </a:xfrm>
            <a:prstGeom prst="plaque">
              <a:avLst/>
            </a:prstGeom>
            <a:ln>
              <a:solidFill>
                <a:srgbClr val="C00000"/>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1050" dirty="0">
                  <a:latin typeface="Times New Roman" panose="02020603050405020304" pitchFamily="18" charset="0"/>
                  <a:cs typeface="Times New Roman" panose="02020603050405020304" pitchFamily="18" charset="0"/>
                </a:rPr>
                <a:t>Актив </a:t>
              </a:r>
              <a:r>
                <a:rPr lang="en-US" sz="1050" dirty="0" err="1">
                  <a:latin typeface="Times New Roman" panose="02020603050405020304" pitchFamily="18" charset="0"/>
                  <a:cs typeface="Times New Roman" panose="02020603050405020304" pitchFamily="18" charset="0"/>
                </a:rPr>
                <a:t>тақтамен</a:t>
              </a:r>
              <a:r>
                <a:rPr lang="en-US" sz="1050" dirty="0">
                  <a:latin typeface="Times New Roman" panose="02020603050405020304" pitchFamily="18" charset="0"/>
                  <a:cs typeface="Times New Roman" panose="02020603050405020304" pitchFamily="18" charset="0"/>
                </a:rPr>
                <a:t> </a:t>
              </a:r>
              <a:r>
                <a:rPr lang="kk-KZ" sz="1050" dirty="0">
                  <a:latin typeface="Times New Roman" panose="02020603050405020304" pitchFamily="18" charset="0"/>
                  <a:cs typeface="Times New Roman" panose="02020603050405020304" pitchFamily="18" charset="0"/>
                </a:rPr>
                <a:t>информатика </a:t>
              </a:r>
              <a:r>
                <a:rPr lang="en-US" sz="1050" dirty="0">
                  <a:latin typeface="Times New Roman" panose="02020603050405020304" pitchFamily="18" charset="0"/>
                  <a:cs typeface="Times New Roman" panose="02020603050405020304" pitchFamily="18" charset="0"/>
                </a:rPr>
                <a:t> кабиенті</a:t>
              </a:r>
              <a:endParaRPr lang="ru-RU" sz="1050"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6740752" y="1425319"/>
              <a:ext cx="1944216" cy="383426"/>
            </a:xfrm>
            <a:prstGeom prst="plaque">
              <a:avLst/>
            </a:prstGeom>
            <a:ln>
              <a:solidFill>
                <a:srgbClr val="C00000"/>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1050" dirty="0">
                  <a:latin typeface="Times New Roman" panose="02020603050405020304" pitchFamily="18" charset="0"/>
                  <a:cs typeface="Times New Roman" panose="02020603050405020304" pitchFamily="18" charset="0"/>
                </a:rPr>
                <a:t>Актив тақтамен </a:t>
              </a:r>
            </a:p>
            <a:p>
              <a:pPr algn="ctr"/>
              <a:r>
                <a:rPr lang="en-US" sz="1050" dirty="0">
                  <a:latin typeface="Times New Roman" panose="02020603050405020304" pitchFamily="18" charset="0"/>
                  <a:cs typeface="Times New Roman" panose="02020603050405020304" pitchFamily="18" charset="0"/>
                </a:rPr>
                <a:t>шет тілі кабиенті</a:t>
              </a:r>
              <a:endParaRPr lang="ru-RU" sz="1050" dirty="0">
                <a:latin typeface="Times New Roman" panose="02020603050405020304" pitchFamily="18" charset="0"/>
                <a:cs typeface="Times New Roman" panose="02020603050405020304" pitchFamily="18" charset="0"/>
              </a:endParaRPr>
            </a:p>
          </p:txBody>
        </p:sp>
      </p:grpSp>
      <p:grpSp>
        <p:nvGrpSpPr>
          <p:cNvPr id="4" name="Группа 17"/>
          <p:cNvGrpSpPr/>
          <p:nvPr/>
        </p:nvGrpSpPr>
        <p:grpSpPr>
          <a:xfrm>
            <a:off x="179512" y="1916832"/>
            <a:ext cx="2520280" cy="2274257"/>
            <a:chOff x="179512" y="1916832"/>
            <a:chExt cx="2520280" cy="2274257"/>
          </a:xfrm>
        </p:grpSpPr>
        <p:sp>
          <p:nvSpPr>
            <p:cNvPr id="13" name="TextBox 12"/>
            <p:cNvSpPr txBox="1"/>
            <p:nvPr/>
          </p:nvSpPr>
          <p:spPr>
            <a:xfrm>
              <a:off x="179512" y="1916832"/>
              <a:ext cx="2520280" cy="330041"/>
            </a:xfrm>
            <a:prstGeom prst="plaque">
              <a:avLst/>
            </a:prstGeom>
            <a:noFill/>
            <a:ln w="19050">
              <a:solidFill>
                <a:srgbClr val="C00000"/>
              </a:solidFill>
            </a:ln>
          </p:spPr>
          <p:txBody>
            <a:bodyPr wrap="square" rtlCol="0">
              <a:spAutoFit/>
            </a:bodyPr>
            <a:lstStyle/>
            <a:p>
              <a:pPr algn="ctr"/>
              <a:r>
                <a:rPr lang="en-US" sz="1050" dirty="0">
                  <a:latin typeface="Times New Roman" panose="02020603050405020304" pitchFamily="18" charset="0"/>
                  <a:cs typeface="Times New Roman" panose="02020603050405020304" pitchFamily="18" charset="0"/>
                </a:rPr>
                <a:t>Педагогикалық  ұжымдар ақпараты</a:t>
              </a:r>
              <a:endParaRPr lang="ru-RU" sz="1050"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179512" y="2348880"/>
              <a:ext cx="2520280" cy="330041"/>
            </a:xfrm>
            <a:prstGeom prst="plaque">
              <a:avLst/>
            </a:prstGeom>
            <a:noFill/>
            <a:ln w="19050">
              <a:solidFill>
                <a:srgbClr val="C00000"/>
              </a:solidFill>
            </a:ln>
          </p:spPr>
          <p:txBody>
            <a:bodyPr wrap="square" rtlCol="0">
              <a:spAutoFit/>
            </a:bodyPr>
            <a:lstStyle/>
            <a:p>
              <a:pPr algn="ctr"/>
              <a:r>
                <a:rPr lang="en-US" sz="1050" dirty="0">
                  <a:latin typeface="Times New Roman" panose="02020603050405020304" pitchFamily="18" charset="0"/>
                  <a:cs typeface="Times New Roman" panose="02020603050405020304" pitchFamily="18" charset="0"/>
                </a:rPr>
                <a:t>Оқушылар  ақпараты</a:t>
              </a:r>
              <a:endParaRPr lang="ru-RU" sz="1050"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179512" y="2780928"/>
              <a:ext cx="2520280" cy="330041"/>
            </a:xfrm>
            <a:prstGeom prst="plaque">
              <a:avLst/>
            </a:prstGeom>
            <a:noFill/>
            <a:ln w="19050">
              <a:solidFill>
                <a:srgbClr val="C00000"/>
              </a:solidFill>
            </a:ln>
          </p:spPr>
          <p:txBody>
            <a:bodyPr wrap="square" rtlCol="0">
              <a:spAutoFit/>
            </a:bodyPr>
            <a:lstStyle/>
            <a:p>
              <a:pPr algn="ctr"/>
              <a:r>
                <a:rPr lang="en-US" sz="1050" dirty="0">
                  <a:latin typeface="Times New Roman" panose="02020603050405020304" pitchFamily="18" charset="0"/>
                  <a:cs typeface="Times New Roman" panose="02020603050405020304" pitchFamily="18" charset="0"/>
                </a:rPr>
                <a:t>Тәрбие жұмысын басқару</a:t>
              </a:r>
              <a:endParaRPr lang="ru-RU" sz="1050" dirty="0">
                <a:latin typeface="Times New Roman" panose="02020603050405020304" pitchFamily="18" charset="0"/>
                <a:cs typeface="Times New Roman" panose="02020603050405020304" pitchFamily="18" charset="0"/>
              </a:endParaRPr>
            </a:p>
          </p:txBody>
        </p:sp>
        <p:sp>
          <p:nvSpPr>
            <p:cNvPr id="16" name="TextBox 15"/>
            <p:cNvSpPr txBox="1"/>
            <p:nvPr/>
          </p:nvSpPr>
          <p:spPr>
            <a:xfrm>
              <a:off x="179512" y="3212976"/>
              <a:ext cx="2520280" cy="540068"/>
            </a:xfrm>
            <a:prstGeom prst="plaque">
              <a:avLst/>
            </a:prstGeom>
            <a:noFill/>
            <a:ln w="19050">
              <a:solidFill>
                <a:srgbClr val="C00000"/>
              </a:solidFill>
            </a:ln>
          </p:spPr>
          <p:txBody>
            <a:bodyPr wrap="square" rtlCol="0">
              <a:spAutoFit/>
            </a:bodyPr>
            <a:lstStyle/>
            <a:p>
              <a:pPr algn="ctr"/>
              <a:r>
                <a:rPr lang="en-US" sz="1050" dirty="0">
                  <a:latin typeface="Times New Roman" panose="02020603050405020304" pitchFamily="18" charset="0"/>
                  <a:cs typeface="Times New Roman" panose="02020603050405020304" pitchFamily="18" charset="0"/>
                </a:rPr>
                <a:t>Сынып жетекшілермен психологиялық жұмыс</a:t>
              </a:r>
              <a:endParaRPr lang="ru-RU" sz="1050" dirty="0">
                <a:latin typeface="Times New Roman" panose="02020603050405020304" pitchFamily="18" charset="0"/>
                <a:cs typeface="Times New Roman" panose="02020603050405020304" pitchFamily="18" charset="0"/>
              </a:endParaRPr>
            </a:p>
          </p:txBody>
        </p:sp>
        <p:sp>
          <p:nvSpPr>
            <p:cNvPr id="17" name="TextBox 16"/>
            <p:cNvSpPr txBox="1"/>
            <p:nvPr/>
          </p:nvSpPr>
          <p:spPr>
            <a:xfrm>
              <a:off x="179512" y="3861048"/>
              <a:ext cx="2520280" cy="330041"/>
            </a:xfrm>
            <a:prstGeom prst="plaque">
              <a:avLst/>
            </a:prstGeom>
            <a:noFill/>
            <a:ln w="19050">
              <a:solidFill>
                <a:srgbClr val="C00000"/>
              </a:solidFill>
            </a:ln>
          </p:spPr>
          <p:txBody>
            <a:bodyPr wrap="square" rtlCol="0">
              <a:spAutoFit/>
            </a:bodyPr>
            <a:lstStyle/>
            <a:p>
              <a:pPr algn="ctr"/>
              <a:r>
                <a:rPr lang="en-US" sz="1050" dirty="0">
                  <a:latin typeface="Times New Roman" panose="02020603050405020304" pitchFamily="18" charset="0"/>
                  <a:cs typeface="Times New Roman" panose="02020603050405020304" pitchFamily="18" charset="0"/>
                </a:rPr>
                <a:t>Білім сапасының мониторингісі</a:t>
              </a:r>
              <a:endParaRPr lang="ru-RU" sz="1050" dirty="0">
                <a:latin typeface="Times New Roman" panose="02020603050405020304" pitchFamily="18" charset="0"/>
                <a:cs typeface="Times New Roman" panose="02020603050405020304" pitchFamily="18" charset="0"/>
              </a:endParaRPr>
            </a:p>
          </p:txBody>
        </p:sp>
      </p:grpSp>
      <p:grpSp>
        <p:nvGrpSpPr>
          <p:cNvPr id="7" name="Группа 41"/>
          <p:cNvGrpSpPr/>
          <p:nvPr/>
        </p:nvGrpSpPr>
        <p:grpSpPr>
          <a:xfrm>
            <a:off x="323528" y="260648"/>
            <a:ext cx="8568952" cy="5934674"/>
            <a:chOff x="323528" y="260648"/>
            <a:chExt cx="8568952" cy="5934674"/>
          </a:xfrm>
        </p:grpSpPr>
        <p:sp>
          <p:nvSpPr>
            <p:cNvPr id="2" name="TextBox 1"/>
            <p:cNvSpPr txBox="1"/>
            <p:nvPr/>
          </p:nvSpPr>
          <p:spPr>
            <a:xfrm>
              <a:off x="500034" y="260648"/>
              <a:ext cx="8001056" cy="369332"/>
            </a:xfrm>
            <a:prstGeom prst="halfFrame">
              <a:avLst/>
            </a:prstGeom>
            <a:solidFill>
              <a:srgbClr val="FF0000"/>
            </a:solidFill>
          </p:spPr>
          <p:txBody>
            <a:bodyPr wrap="square" rtlCol="0">
              <a:spAutoFit/>
            </a:bodyPr>
            <a:lstStyle/>
            <a:p>
              <a:pPr algn="ctr"/>
              <a:r>
                <a:rPr lang="en-US" b="1" i="1" dirty="0">
                  <a:latin typeface="Times New Roman" panose="02020603050405020304" pitchFamily="18" charset="0"/>
                  <a:cs typeface="Times New Roman" panose="02020603050405020304" pitchFamily="18" charset="0"/>
                </a:rPr>
                <a:t>Оқытудың ақпараттық-коммуникациялық технологияларын енгізу</a:t>
              </a:r>
              <a:endParaRPr lang="ru-RU" b="1" i="1" dirty="0">
                <a:latin typeface="Times New Roman" panose="02020603050405020304" pitchFamily="18" charset="0"/>
                <a:cs typeface="Times New Roman" panose="02020603050405020304" pitchFamily="18" charset="0"/>
              </a:endParaRPr>
            </a:p>
          </p:txBody>
        </p:sp>
        <p:grpSp>
          <p:nvGrpSpPr>
            <p:cNvPr id="12" name="Группа 27"/>
            <p:cNvGrpSpPr/>
            <p:nvPr/>
          </p:nvGrpSpPr>
          <p:grpSpPr>
            <a:xfrm>
              <a:off x="2987824" y="2060848"/>
              <a:ext cx="2989733" cy="2088232"/>
              <a:chOff x="3059833" y="1988840"/>
              <a:chExt cx="2989733" cy="2088232"/>
            </a:xfrm>
          </p:grpSpPr>
          <p:sp>
            <p:nvSpPr>
              <p:cNvPr id="19" name="TextBox 18"/>
              <p:cNvSpPr txBox="1"/>
              <p:nvPr/>
            </p:nvSpPr>
            <p:spPr>
              <a:xfrm>
                <a:off x="3059833" y="1988840"/>
                <a:ext cx="613470" cy="2088232"/>
              </a:xfrm>
              <a:prstGeom prst="homePlate">
                <a:avLst/>
              </a:prstGeom>
            </p:spPr>
            <p:style>
              <a:lnRef idx="2">
                <a:schemeClr val="accent2">
                  <a:shade val="50000"/>
                </a:schemeClr>
              </a:lnRef>
              <a:fillRef idx="1">
                <a:schemeClr val="accent2"/>
              </a:fillRef>
              <a:effectRef idx="0">
                <a:schemeClr val="accent2"/>
              </a:effectRef>
              <a:fontRef idx="minor">
                <a:schemeClr val="lt1"/>
              </a:fontRef>
            </p:style>
            <p:txBody>
              <a:bodyPr vert="vert270" wrap="square" rtlCol="0">
                <a:spAutoFit/>
              </a:bodyPr>
              <a:lstStyle/>
              <a:p>
                <a:pPr algn="ctr"/>
                <a:r>
                  <a:rPr lang="en-US" dirty="0">
                    <a:latin typeface="Times New Roman" panose="02020603050405020304" pitchFamily="18" charset="0"/>
                    <a:cs typeface="Times New Roman" panose="02020603050405020304" pitchFamily="18" charset="0"/>
                  </a:rPr>
                  <a:t>Мектеп әкімшілігі</a:t>
                </a:r>
                <a:endParaRPr lang="ru-RU" dirty="0">
                  <a:latin typeface="Times New Roman" panose="02020603050405020304" pitchFamily="18" charset="0"/>
                  <a:cs typeface="Times New Roman" panose="02020603050405020304" pitchFamily="18" charset="0"/>
                </a:endParaRPr>
              </a:p>
            </p:txBody>
          </p:sp>
          <p:sp>
            <p:nvSpPr>
              <p:cNvPr id="20" name="TextBox 19"/>
              <p:cNvSpPr txBox="1"/>
              <p:nvPr/>
            </p:nvSpPr>
            <p:spPr>
              <a:xfrm>
                <a:off x="3707904" y="2564904"/>
                <a:ext cx="1728192" cy="995839"/>
              </a:xfrm>
              <a:prstGeom prst="hexagon">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sz="1400" dirty="0">
                    <a:latin typeface="Times New Roman" panose="02020603050405020304" pitchFamily="18" charset="0"/>
                    <a:cs typeface="Times New Roman" panose="02020603050405020304" pitchFamily="18" charset="0"/>
                  </a:rPr>
                  <a:t>Ақпараттық оқу технологиясы</a:t>
                </a:r>
                <a:endParaRPr lang="ru-RU" sz="1400" dirty="0">
                  <a:latin typeface="Times New Roman" panose="02020603050405020304" pitchFamily="18" charset="0"/>
                  <a:cs typeface="Times New Roman" panose="02020603050405020304" pitchFamily="18" charset="0"/>
                </a:endParaRPr>
              </a:p>
            </p:txBody>
          </p:sp>
          <p:sp>
            <p:nvSpPr>
              <p:cNvPr id="21" name="TextBox 20"/>
              <p:cNvSpPr txBox="1"/>
              <p:nvPr/>
            </p:nvSpPr>
            <p:spPr>
              <a:xfrm rot="10800000">
                <a:off x="5436096" y="1988840"/>
                <a:ext cx="613470" cy="2088232"/>
              </a:xfrm>
              <a:prstGeom prst="homePlate">
                <a:avLst/>
              </a:prstGeom>
            </p:spPr>
            <p:style>
              <a:lnRef idx="2">
                <a:schemeClr val="accent2">
                  <a:shade val="50000"/>
                </a:schemeClr>
              </a:lnRef>
              <a:fillRef idx="1">
                <a:schemeClr val="accent2"/>
              </a:fillRef>
              <a:effectRef idx="0">
                <a:schemeClr val="accent2"/>
              </a:effectRef>
              <a:fontRef idx="minor">
                <a:schemeClr val="lt1"/>
              </a:fontRef>
            </p:style>
            <p:txBody>
              <a:bodyPr vert="vert" wrap="square" rtlCol="0">
                <a:spAutoFit/>
              </a:bodyPr>
              <a:lstStyle/>
              <a:p>
                <a:pPr algn="ctr"/>
                <a:r>
                  <a:rPr lang="en-US" dirty="0">
                    <a:latin typeface="Times New Roman" panose="02020603050405020304" pitchFamily="18" charset="0"/>
                    <a:cs typeface="Times New Roman" panose="02020603050405020304" pitchFamily="18" charset="0"/>
                  </a:rPr>
                  <a:t>Мектеп оқушылары</a:t>
                </a:r>
                <a:endParaRPr lang="ru-RU" dirty="0">
                  <a:latin typeface="Times New Roman" panose="02020603050405020304" pitchFamily="18" charset="0"/>
                  <a:cs typeface="Times New Roman" panose="02020603050405020304" pitchFamily="18" charset="0"/>
                </a:endParaRPr>
              </a:p>
            </p:txBody>
          </p:sp>
        </p:grpSp>
        <p:grpSp>
          <p:nvGrpSpPr>
            <p:cNvPr id="18" name="Группа 21"/>
            <p:cNvGrpSpPr/>
            <p:nvPr/>
          </p:nvGrpSpPr>
          <p:grpSpPr>
            <a:xfrm>
              <a:off x="6228184" y="1916832"/>
              <a:ext cx="2664296" cy="2202249"/>
              <a:chOff x="111396" y="1916832"/>
              <a:chExt cx="2520280" cy="2202249"/>
            </a:xfrm>
          </p:grpSpPr>
          <p:sp>
            <p:nvSpPr>
              <p:cNvPr id="23" name="TextBox 22"/>
              <p:cNvSpPr txBox="1"/>
              <p:nvPr/>
            </p:nvSpPr>
            <p:spPr>
              <a:xfrm>
                <a:off x="111396" y="1916832"/>
                <a:ext cx="2520280" cy="330041"/>
              </a:xfrm>
              <a:prstGeom prst="plaque">
                <a:avLst/>
              </a:prstGeom>
              <a:noFill/>
              <a:ln w="19050">
                <a:solidFill>
                  <a:srgbClr val="C00000"/>
                </a:solidFill>
              </a:ln>
            </p:spPr>
            <p:txBody>
              <a:bodyPr wrap="square" rtlCol="0">
                <a:spAutoFit/>
              </a:bodyPr>
              <a:lstStyle/>
              <a:p>
                <a:pPr algn="ctr"/>
                <a:r>
                  <a:rPr lang="en-US" sz="1050" dirty="0">
                    <a:latin typeface="Times New Roman" panose="02020603050405020304" pitchFamily="18" charset="0"/>
                    <a:cs typeface="Times New Roman" panose="02020603050405020304" pitchFamily="18" charset="0"/>
                  </a:rPr>
                  <a:t>Қосымша білім беру</a:t>
                </a:r>
                <a:endParaRPr lang="ru-RU" sz="1050" dirty="0">
                  <a:latin typeface="Times New Roman" panose="02020603050405020304" pitchFamily="18" charset="0"/>
                  <a:cs typeface="Times New Roman" panose="02020603050405020304" pitchFamily="18" charset="0"/>
                </a:endParaRPr>
              </a:p>
            </p:txBody>
          </p:sp>
          <p:sp>
            <p:nvSpPr>
              <p:cNvPr id="24" name="TextBox 23"/>
              <p:cNvSpPr txBox="1"/>
              <p:nvPr/>
            </p:nvSpPr>
            <p:spPr>
              <a:xfrm>
                <a:off x="111396" y="2384312"/>
                <a:ext cx="2520280" cy="330041"/>
              </a:xfrm>
              <a:prstGeom prst="plaque">
                <a:avLst/>
              </a:prstGeom>
              <a:noFill/>
              <a:ln w="19050">
                <a:solidFill>
                  <a:srgbClr val="C00000"/>
                </a:solidFill>
              </a:ln>
            </p:spPr>
            <p:txBody>
              <a:bodyPr wrap="square" rtlCol="0">
                <a:spAutoFit/>
              </a:bodyPr>
              <a:lstStyle/>
              <a:p>
                <a:pPr algn="ctr"/>
                <a:r>
                  <a:rPr lang="en-US" sz="1050" dirty="0">
                    <a:latin typeface="Times New Roman" panose="02020603050405020304" pitchFamily="18" charset="0"/>
                    <a:cs typeface="Times New Roman" panose="02020603050405020304" pitchFamily="18" charset="0"/>
                  </a:rPr>
                  <a:t>Бастауыш сыныпта ақпараттық мәдениет</a:t>
                </a:r>
                <a:endParaRPr lang="ru-RU" sz="1050" dirty="0">
                  <a:latin typeface="Times New Roman" panose="02020603050405020304" pitchFamily="18" charset="0"/>
                  <a:cs typeface="Times New Roman" panose="02020603050405020304" pitchFamily="18" charset="0"/>
                </a:endParaRPr>
              </a:p>
            </p:txBody>
          </p:sp>
          <p:sp>
            <p:nvSpPr>
              <p:cNvPr id="25" name="TextBox 24"/>
              <p:cNvSpPr txBox="1"/>
              <p:nvPr/>
            </p:nvSpPr>
            <p:spPr>
              <a:xfrm>
                <a:off x="111396" y="2852936"/>
                <a:ext cx="2520280" cy="330041"/>
              </a:xfrm>
              <a:prstGeom prst="plaque">
                <a:avLst/>
              </a:prstGeom>
              <a:noFill/>
              <a:ln w="19050">
                <a:solidFill>
                  <a:srgbClr val="C00000"/>
                </a:solidFill>
              </a:ln>
            </p:spPr>
            <p:txBody>
              <a:bodyPr wrap="square" rtlCol="0">
                <a:spAutoFit/>
              </a:bodyPr>
              <a:lstStyle/>
              <a:p>
                <a:pPr algn="ctr"/>
                <a:r>
                  <a:rPr lang="en-US" sz="1050" dirty="0">
                    <a:latin typeface="Times New Roman" panose="02020603050405020304" pitchFamily="18" charset="0"/>
                    <a:cs typeface="Times New Roman" panose="02020603050405020304" pitchFamily="18" charset="0"/>
                  </a:rPr>
                  <a:t>Интернет-клуб</a:t>
                </a:r>
                <a:endParaRPr lang="ru-RU" sz="1050" dirty="0">
                  <a:latin typeface="Times New Roman" panose="02020603050405020304" pitchFamily="18" charset="0"/>
                  <a:cs typeface="Times New Roman" panose="02020603050405020304" pitchFamily="18" charset="0"/>
                </a:endParaRPr>
              </a:p>
            </p:txBody>
          </p:sp>
          <p:sp>
            <p:nvSpPr>
              <p:cNvPr id="26" name="TextBox 25"/>
              <p:cNvSpPr txBox="1"/>
              <p:nvPr/>
            </p:nvSpPr>
            <p:spPr>
              <a:xfrm>
                <a:off x="111396" y="3284984"/>
                <a:ext cx="2520280" cy="330041"/>
              </a:xfrm>
              <a:prstGeom prst="plaque">
                <a:avLst/>
              </a:prstGeom>
              <a:noFill/>
              <a:ln w="19050">
                <a:solidFill>
                  <a:srgbClr val="C00000"/>
                </a:solidFill>
              </a:ln>
            </p:spPr>
            <p:txBody>
              <a:bodyPr wrap="square" rtlCol="0">
                <a:spAutoFit/>
              </a:bodyPr>
              <a:lstStyle/>
              <a:p>
                <a:pPr algn="ctr"/>
                <a:r>
                  <a:rPr lang="ru-RU" sz="1050" dirty="0">
                    <a:latin typeface="Times New Roman" panose="02020603050405020304" pitchFamily="18" charset="0"/>
                    <a:cs typeface="Times New Roman" panose="02020603050405020304" pitchFamily="18" charset="0"/>
                  </a:rPr>
                  <a:t>Дизайн-клуб</a:t>
                </a:r>
              </a:p>
            </p:txBody>
          </p:sp>
          <p:sp>
            <p:nvSpPr>
              <p:cNvPr id="27" name="TextBox 26"/>
              <p:cNvSpPr txBox="1"/>
              <p:nvPr/>
            </p:nvSpPr>
            <p:spPr>
              <a:xfrm>
                <a:off x="111396" y="3789040"/>
                <a:ext cx="2520280" cy="330041"/>
              </a:xfrm>
              <a:prstGeom prst="plaque">
                <a:avLst/>
              </a:prstGeom>
              <a:noFill/>
              <a:ln w="19050">
                <a:solidFill>
                  <a:srgbClr val="C00000"/>
                </a:solidFill>
              </a:ln>
            </p:spPr>
            <p:txBody>
              <a:bodyPr wrap="square" rtlCol="0">
                <a:spAutoFit/>
              </a:bodyPr>
              <a:lstStyle/>
              <a:p>
                <a:pPr algn="ctr"/>
                <a:r>
                  <a:rPr lang="en-US" sz="1050" dirty="0">
                    <a:latin typeface="Times New Roman" panose="02020603050405020304" pitchFamily="18" charset="0"/>
                    <a:cs typeface="Times New Roman" panose="02020603050405020304" pitchFamily="18" charset="0"/>
                  </a:rPr>
                  <a:t>Мектепішілік қабырға газеті</a:t>
                </a:r>
                <a:endParaRPr lang="ru-RU" sz="1050" dirty="0">
                  <a:latin typeface="Times New Roman" panose="02020603050405020304" pitchFamily="18" charset="0"/>
                  <a:cs typeface="Times New Roman" panose="02020603050405020304" pitchFamily="18" charset="0"/>
                </a:endParaRPr>
              </a:p>
            </p:txBody>
          </p:sp>
        </p:grpSp>
        <p:sp>
          <p:nvSpPr>
            <p:cNvPr id="29" name="TextBox 28"/>
            <p:cNvSpPr txBox="1"/>
            <p:nvPr/>
          </p:nvSpPr>
          <p:spPr>
            <a:xfrm>
              <a:off x="611560" y="4509120"/>
              <a:ext cx="3312368" cy="480060"/>
            </a:xfrm>
            <a:prstGeom prst="plaque">
              <a:avLst/>
            </a:prstGeom>
            <a:noFill/>
            <a:ln w="38100">
              <a:solidFill>
                <a:srgbClr val="C00000"/>
              </a:solidFill>
            </a:ln>
          </p:spPr>
          <p:txBody>
            <a:bodyPr wrap="square" rtlCol="0">
              <a:spAutoFit/>
            </a:bodyPr>
            <a:lstStyle/>
            <a:p>
              <a:r>
                <a:rPr lang="en-US" dirty="0">
                  <a:latin typeface="Times New Roman" panose="02020603050405020304" pitchFamily="18" charset="0"/>
                  <a:cs typeface="Times New Roman" panose="02020603050405020304" pitchFamily="18" charset="0"/>
                </a:rPr>
                <a:t>Телекоммуникациялық қызмет</a:t>
              </a:r>
              <a:endParaRPr lang="ru-RU" dirty="0">
                <a:latin typeface="Times New Roman" panose="02020603050405020304" pitchFamily="18" charset="0"/>
                <a:cs typeface="Times New Roman" panose="02020603050405020304" pitchFamily="18" charset="0"/>
              </a:endParaRPr>
            </a:p>
          </p:txBody>
        </p:sp>
        <p:sp>
          <p:nvSpPr>
            <p:cNvPr id="30" name="TextBox 29"/>
            <p:cNvSpPr txBox="1"/>
            <p:nvPr/>
          </p:nvSpPr>
          <p:spPr>
            <a:xfrm>
              <a:off x="4788024" y="4509120"/>
              <a:ext cx="3816424" cy="480060"/>
            </a:xfrm>
            <a:prstGeom prst="plaque">
              <a:avLst/>
            </a:prstGeom>
            <a:noFill/>
            <a:ln w="38100">
              <a:solidFill>
                <a:srgbClr val="C00000"/>
              </a:solidFill>
            </a:ln>
          </p:spPr>
          <p:txBody>
            <a:bodyPr wrap="square" rtlCol="0">
              <a:spAutoFit/>
            </a:bodyPr>
            <a:lstStyle/>
            <a:p>
              <a:r>
                <a:rPr lang="en-US" dirty="0">
                  <a:latin typeface="Times New Roman" panose="02020603050405020304" pitchFamily="18" charset="0"/>
                  <a:cs typeface="Times New Roman" panose="02020603050405020304" pitchFamily="18" charset="0"/>
                </a:rPr>
                <a:t>Кітапхана мен дәрігерлік қызмет</a:t>
              </a:r>
              <a:endParaRPr lang="ru-RU" dirty="0">
                <a:latin typeface="Times New Roman" panose="02020603050405020304" pitchFamily="18" charset="0"/>
                <a:cs typeface="Times New Roman" panose="02020603050405020304" pitchFamily="18" charset="0"/>
              </a:endParaRPr>
            </a:p>
          </p:txBody>
        </p:sp>
        <p:grpSp>
          <p:nvGrpSpPr>
            <p:cNvPr id="22" name="Группа 30"/>
            <p:cNvGrpSpPr/>
            <p:nvPr/>
          </p:nvGrpSpPr>
          <p:grpSpPr>
            <a:xfrm>
              <a:off x="323528" y="5445224"/>
              <a:ext cx="8568952" cy="750098"/>
              <a:chOff x="334240" y="1412773"/>
              <a:chExt cx="9206312" cy="532537"/>
            </a:xfrm>
          </p:grpSpPr>
          <p:sp>
            <p:nvSpPr>
              <p:cNvPr id="32" name="TextBox 31"/>
              <p:cNvSpPr txBox="1"/>
              <p:nvPr/>
            </p:nvSpPr>
            <p:spPr>
              <a:xfrm>
                <a:off x="334240" y="1412773"/>
                <a:ext cx="1440160" cy="532534"/>
              </a:xfrm>
              <a:prstGeom prst="plaque">
                <a:avLst/>
              </a:prstGeom>
              <a:ln>
                <a:solidFill>
                  <a:srgbClr val="C00000"/>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1050" dirty="0">
                    <a:latin typeface="Times New Roman" panose="02020603050405020304" pitchFamily="18" charset="0"/>
                    <a:cs typeface="Times New Roman" panose="02020603050405020304" pitchFamily="18" charset="0"/>
                  </a:rPr>
                  <a:t>Интернет мектеп сайты</a:t>
                </a:r>
              </a:p>
              <a:p>
                <a:pPr algn="ctr"/>
                <a:endParaRPr lang="ru-RU" sz="1050" dirty="0">
                  <a:latin typeface="Times New Roman" panose="02020603050405020304" pitchFamily="18" charset="0"/>
                  <a:cs typeface="Times New Roman" panose="02020603050405020304" pitchFamily="18" charset="0"/>
                </a:endParaRPr>
              </a:p>
            </p:txBody>
          </p:sp>
          <p:sp>
            <p:nvSpPr>
              <p:cNvPr id="33" name="TextBox 32"/>
              <p:cNvSpPr txBox="1"/>
              <p:nvPr/>
            </p:nvSpPr>
            <p:spPr>
              <a:xfrm>
                <a:off x="1804155" y="1412774"/>
                <a:ext cx="1440160" cy="532534"/>
              </a:xfrm>
              <a:prstGeom prst="plaque">
                <a:avLst/>
              </a:prstGeom>
              <a:ln>
                <a:solidFill>
                  <a:srgbClr val="C00000"/>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1050" dirty="0">
                    <a:latin typeface="Times New Roman" panose="02020603050405020304" pitchFamily="18" charset="0"/>
                    <a:cs typeface="Times New Roman" panose="02020603050405020304" pitchFamily="18" charset="0"/>
                  </a:rPr>
                  <a:t>Ақпараттар каталогы</a:t>
                </a:r>
              </a:p>
              <a:p>
                <a:pPr algn="ctr"/>
                <a:endParaRPr lang="ru-RU" sz="1050" dirty="0">
                  <a:latin typeface="Times New Roman" panose="02020603050405020304" pitchFamily="18" charset="0"/>
                  <a:cs typeface="Times New Roman" panose="02020603050405020304" pitchFamily="18" charset="0"/>
                </a:endParaRPr>
              </a:p>
            </p:txBody>
          </p:sp>
          <p:sp>
            <p:nvSpPr>
              <p:cNvPr id="34" name="TextBox 33"/>
              <p:cNvSpPr txBox="1"/>
              <p:nvPr/>
            </p:nvSpPr>
            <p:spPr>
              <a:xfrm>
                <a:off x="3274071" y="1412773"/>
                <a:ext cx="1440160" cy="532534"/>
              </a:xfrm>
              <a:prstGeom prst="plaque">
                <a:avLst/>
              </a:prstGeom>
              <a:ln>
                <a:solidFill>
                  <a:srgbClr val="C00000"/>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1050" dirty="0">
                    <a:latin typeface="Times New Roman" panose="02020603050405020304" pitchFamily="18" charset="0"/>
                    <a:cs typeface="Times New Roman" panose="02020603050405020304" pitchFamily="18" charset="0"/>
                  </a:rPr>
                  <a:t>Электронды почта</a:t>
                </a:r>
              </a:p>
              <a:p>
                <a:pPr algn="ctr"/>
                <a:endParaRPr lang="ru-RU" sz="1050" dirty="0">
                  <a:latin typeface="Times New Roman" panose="02020603050405020304" pitchFamily="18" charset="0"/>
                  <a:cs typeface="Times New Roman" panose="02020603050405020304" pitchFamily="18" charset="0"/>
                </a:endParaRPr>
              </a:p>
            </p:txBody>
          </p:sp>
          <p:sp>
            <p:nvSpPr>
              <p:cNvPr id="35" name="TextBox 34"/>
              <p:cNvSpPr txBox="1"/>
              <p:nvPr/>
            </p:nvSpPr>
            <p:spPr>
              <a:xfrm>
                <a:off x="4743986" y="1412773"/>
                <a:ext cx="1702007" cy="532534"/>
              </a:xfrm>
              <a:prstGeom prst="plaque">
                <a:avLst/>
              </a:prstGeom>
              <a:ln>
                <a:solidFill>
                  <a:srgbClr val="C00000"/>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1050" dirty="0">
                    <a:latin typeface="Times New Roman" panose="02020603050405020304" pitchFamily="18" charset="0"/>
                    <a:cs typeface="Times New Roman" panose="02020603050405020304" pitchFamily="18" charset="0"/>
                  </a:rPr>
                  <a:t>Дистанционды курстар мен олимпиадалар</a:t>
                </a:r>
                <a:endParaRPr lang="ru-RU" sz="1050" dirty="0">
                  <a:latin typeface="Times New Roman" panose="02020603050405020304" pitchFamily="18" charset="0"/>
                  <a:cs typeface="Times New Roman" panose="02020603050405020304" pitchFamily="18" charset="0"/>
                </a:endParaRPr>
              </a:p>
            </p:txBody>
          </p:sp>
          <p:sp>
            <p:nvSpPr>
              <p:cNvPr id="36" name="TextBox 35"/>
              <p:cNvSpPr txBox="1"/>
              <p:nvPr/>
            </p:nvSpPr>
            <p:spPr>
              <a:xfrm>
                <a:off x="6445993" y="1412774"/>
                <a:ext cx="1531807" cy="532535"/>
              </a:xfrm>
              <a:prstGeom prst="plaque">
                <a:avLst/>
              </a:prstGeom>
              <a:ln>
                <a:solidFill>
                  <a:srgbClr val="C00000"/>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1050" dirty="0">
                    <a:latin typeface="Times New Roman" panose="02020603050405020304" pitchFamily="18" charset="0"/>
                    <a:cs typeface="Times New Roman" panose="02020603050405020304" pitchFamily="18" charset="0"/>
                  </a:rPr>
                  <a:t>Оқулықтар ақпараты</a:t>
                </a:r>
              </a:p>
              <a:p>
                <a:pPr algn="ctr"/>
                <a:endParaRPr lang="ru-RU" sz="1050" dirty="0">
                  <a:latin typeface="Times New Roman" panose="02020603050405020304" pitchFamily="18" charset="0"/>
                  <a:cs typeface="Times New Roman" panose="02020603050405020304" pitchFamily="18" charset="0"/>
                </a:endParaRPr>
              </a:p>
            </p:txBody>
          </p:sp>
          <p:sp>
            <p:nvSpPr>
              <p:cNvPr id="37" name="TextBox 36"/>
              <p:cNvSpPr txBox="1"/>
              <p:nvPr/>
            </p:nvSpPr>
            <p:spPr>
              <a:xfrm>
                <a:off x="7993273" y="1412775"/>
                <a:ext cx="1547279" cy="532535"/>
              </a:xfrm>
              <a:prstGeom prst="plaque">
                <a:avLst/>
              </a:prstGeom>
              <a:ln>
                <a:solidFill>
                  <a:srgbClr val="C00000"/>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1050" dirty="0">
                    <a:latin typeface="Times New Roman" panose="02020603050405020304" pitchFamily="18" charset="0"/>
                    <a:cs typeface="Times New Roman" panose="02020603050405020304" pitchFamily="18" charset="0"/>
                  </a:rPr>
                  <a:t>Оқушы денсаулығы ақпараты</a:t>
                </a:r>
              </a:p>
            </p:txBody>
          </p:sp>
        </p:grpSp>
        <p:sp>
          <p:nvSpPr>
            <p:cNvPr id="38" name="Стрелка вправо 37"/>
            <p:cNvSpPr/>
            <p:nvPr/>
          </p:nvSpPr>
          <p:spPr>
            <a:xfrm rot="14127717">
              <a:off x="3748581" y="2002757"/>
              <a:ext cx="360040" cy="288032"/>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ru-RU"/>
            </a:p>
          </p:txBody>
        </p:sp>
        <p:sp>
          <p:nvSpPr>
            <p:cNvPr id="39" name="Стрелка вправо 38"/>
            <p:cNvSpPr/>
            <p:nvPr/>
          </p:nvSpPr>
          <p:spPr>
            <a:xfrm rot="18656619">
              <a:off x="4829944" y="2005365"/>
              <a:ext cx="360040" cy="275289"/>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ru-RU"/>
            </a:p>
          </p:txBody>
        </p:sp>
        <p:sp>
          <p:nvSpPr>
            <p:cNvPr id="40" name="Стрелка вправо 39"/>
            <p:cNvSpPr/>
            <p:nvPr/>
          </p:nvSpPr>
          <p:spPr>
            <a:xfrm rot="3182007">
              <a:off x="4831326" y="3803454"/>
              <a:ext cx="360040" cy="288032"/>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ru-RU"/>
            </a:p>
          </p:txBody>
        </p:sp>
        <p:sp>
          <p:nvSpPr>
            <p:cNvPr id="41" name="Стрелка вправо 40"/>
            <p:cNvSpPr/>
            <p:nvPr/>
          </p:nvSpPr>
          <p:spPr>
            <a:xfrm rot="8006178">
              <a:off x="3756232" y="3802754"/>
              <a:ext cx="360040" cy="288032"/>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ru-RU"/>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descr="C:\Users\Aigul\Desktop\2 фон.jpg"/>
          <p:cNvPicPr>
            <a:picLocks noChangeAspect="1" noChangeArrowheads="1"/>
          </p:cNvPicPr>
          <p:nvPr/>
        </p:nvPicPr>
        <p:blipFill>
          <a:blip r:embed="rId2" cstate="print"/>
          <a:srcRect/>
          <a:stretch>
            <a:fillRect/>
          </a:stretch>
        </p:blipFill>
        <p:spPr bwMode="auto">
          <a:xfrm rot="5400000">
            <a:off x="1154114" y="-1160463"/>
            <a:ext cx="6864350" cy="9172575"/>
          </a:xfrm>
          <a:prstGeom prst="rect">
            <a:avLst/>
          </a:prstGeom>
          <a:noFill/>
          <a:ln w="9525">
            <a:noFill/>
            <a:miter lim="800000"/>
            <a:headEnd/>
            <a:tailEnd/>
          </a:ln>
        </p:spPr>
      </p:pic>
      <p:sp>
        <p:nvSpPr>
          <p:cNvPr id="9" name="Выноска со стрелкой вниз 8"/>
          <p:cNvSpPr/>
          <p:nvPr/>
        </p:nvSpPr>
        <p:spPr>
          <a:xfrm>
            <a:off x="1835696" y="1628800"/>
            <a:ext cx="6336704" cy="504056"/>
          </a:xfrm>
          <a:prstGeom prst="downArrowCallou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ru-RU"/>
          </a:p>
        </p:txBody>
      </p:sp>
      <p:sp>
        <p:nvSpPr>
          <p:cNvPr id="2" name="TextBox 1"/>
          <p:cNvSpPr txBox="1"/>
          <p:nvPr/>
        </p:nvSpPr>
        <p:spPr>
          <a:xfrm>
            <a:off x="323528" y="332656"/>
            <a:ext cx="8496944" cy="5847755"/>
          </a:xfrm>
          <a:prstGeom prst="rect">
            <a:avLst/>
          </a:prstGeom>
          <a:noFill/>
        </p:spPr>
        <p:txBody>
          <a:bodyPr wrap="square" rtlCol="0">
            <a:spAutoFit/>
          </a:bodyPr>
          <a:lstStyle/>
          <a:p>
            <a:pPr algn="ctr"/>
            <a:r>
              <a:rPr lang="en-US" sz="1600" b="1" dirty="0">
                <a:solidFill>
                  <a:srgbClr val="FF0000"/>
                </a:solidFill>
                <a:latin typeface="Times New Roman" panose="02020603050405020304" pitchFamily="18" charset="0"/>
                <a:cs typeface="Times New Roman" panose="02020603050405020304" pitchFamily="18" charset="0"/>
              </a:rPr>
              <a:t>Оқытудың ақпараттық-коммуникациялық технологияларын енгізу</a:t>
            </a:r>
          </a:p>
          <a:p>
            <a:endParaRPr lang="en-US" sz="1400" dirty="0">
              <a:latin typeface="Times New Roman" panose="02020603050405020304" pitchFamily="18" charset="0"/>
              <a:cs typeface="Times New Roman" panose="02020603050405020304" pitchFamily="18" charset="0"/>
            </a:endParaRPr>
          </a:p>
          <a:p>
            <a:r>
              <a:rPr lang="en-US" sz="1400" dirty="0">
                <a:solidFill>
                  <a:srgbClr val="FF0000"/>
                </a:solidFill>
                <a:latin typeface="Times New Roman" panose="02020603050405020304" pitchFamily="18" charset="0"/>
                <a:cs typeface="Times New Roman" panose="02020603050405020304" pitchFamily="18" charset="0"/>
              </a:rPr>
              <a:t>Ақпараттық-коммуникациялық технологиялар (АКТ) </a:t>
            </a:r>
            <a:r>
              <a:rPr lang="en-US" sz="1400" dirty="0">
                <a:latin typeface="Times New Roman" panose="02020603050405020304" pitchFamily="18" charset="0"/>
                <a:cs typeface="Times New Roman" panose="02020603050405020304" pitchFamily="18" charset="0"/>
              </a:rPr>
              <a:t>оқу үрдісі мен білім беру сапасын арттырып қана қоймайды, білім беру үрдісіне қатысушылардың барлығының ақпараттық мәдениетінің  дамуына да ықпалын тигізеді. </a:t>
            </a:r>
          </a:p>
          <a:p>
            <a:endParaRPr lang="en-US" sz="1400" dirty="0">
              <a:latin typeface="Times New Roman" panose="02020603050405020304" pitchFamily="18" charset="0"/>
              <a:cs typeface="Times New Roman" panose="02020603050405020304" pitchFamily="18" charset="0"/>
            </a:endParaRPr>
          </a:p>
          <a:p>
            <a:pPr algn="ctr"/>
            <a:r>
              <a:rPr lang="en-US" sz="1400" b="1" dirty="0">
                <a:solidFill>
                  <a:srgbClr val="002060"/>
                </a:solidFill>
                <a:latin typeface="Times New Roman" panose="02020603050405020304" pitchFamily="18" charset="0"/>
                <a:cs typeface="Times New Roman" panose="02020603050405020304" pitchFamily="18" charset="0"/>
              </a:rPr>
              <a:t>Оқу үрдісінде АКТ қолдану беретін мүмкіндіктер: </a:t>
            </a:r>
            <a:endParaRPr lang="en-US" sz="1400" dirty="0">
              <a:solidFill>
                <a:srgbClr val="002060"/>
              </a:solidFill>
              <a:latin typeface="Times New Roman" panose="02020603050405020304" pitchFamily="18" charset="0"/>
              <a:cs typeface="Times New Roman" panose="02020603050405020304" pitchFamily="18" charset="0"/>
            </a:endParaRPr>
          </a:p>
          <a:p>
            <a:pPr algn="ctr"/>
            <a:endParaRPr lang="en-US" sz="1400" dirty="0">
              <a:latin typeface="Times New Roman" panose="02020603050405020304" pitchFamily="18" charset="0"/>
              <a:cs typeface="Times New Roman" panose="02020603050405020304" pitchFamily="18" charset="0"/>
            </a:endParaRPr>
          </a:p>
          <a:p>
            <a:pPr algn="ctr"/>
            <a:r>
              <a:rPr lang="en-US" sz="1400" dirty="0">
                <a:latin typeface="Times New Roman" panose="02020603050405020304" pitchFamily="18" charset="0"/>
                <a:cs typeface="Times New Roman" panose="02020603050405020304" pitchFamily="18" charset="0"/>
              </a:rPr>
              <a:t>	</a:t>
            </a:r>
            <a:endParaRPr lang="en-US" sz="1400" b="1" dirty="0">
              <a:solidFill>
                <a:srgbClr val="FF0000"/>
              </a:solidFill>
              <a:latin typeface="Times New Roman" panose="02020603050405020304" pitchFamily="18" charset="0"/>
              <a:cs typeface="Times New Roman" panose="02020603050405020304" pitchFamily="18" charset="0"/>
            </a:endParaRPr>
          </a:p>
          <a:p>
            <a:pPr lvl="1">
              <a:buFont typeface="Wingdings" panose="05000000000000000000" pitchFamily="2" charset="2"/>
              <a:buChar char="Ø"/>
            </a:pPr>
            <a:r>
              <a:rPr lang="en-US" sz="1400" dirty="0">
                <a:latin typeface="Times New Roman" panose="02020603050405020304" pitchFamily="18" charset="0"/>
                <a:cs typeface="Times New Roman" panose="02020603050405020304" pitchFamily="18" charset="0"/>
              </a:rPr>
              <a:t>Білім беру мазмұнын жаңартуға;</a:t>
            </a:r>
          </a:p>
          <a:p>
            <a:pPr lvl="1">
              <a:buFont typeface="Wingdings" panose="05000000000000000000" pitchFamily="2" charset="2"/>
              <a:buChar char="Ø"/>
            </a:pPr>
            <a:r>
              <a:rPr lang="en-US" sz="1400" dirty="0">
                <a:latin typeface="Times New Roman" panose="02020603050405020304" pitchFamily="18" charset="0"/>
                <a:cs typeface="Times New Roman" panose="02020603050405020304" pitchFamily="18" charset="0"/>
              </a:rPr>
              <a:t>Сезімді ынталандыруға;</a:t>
            </a:r>
          </a:p>
          <a:p>
            <a:pPr lvl="1">
              <a:buFont typeface="Wingdings" panose="05000000000000000000" pitchFamily="2" charset="2"/>
              <a:buChar char="Ø"/>
            </a:pPr>
            <a:r>
              <a:rPr lang="en-US" sz="1400" dirty="0">
                <a:latin typeface="Times New Roman" panose="02020603050405020304" pitchFamily="18" charset="0"/>
                <a:cs typeface="Times New Roman" panose="02020603050405020304" pitchFamily="18" charset="0"/>
              </a:rPr>
              <a:t>Білім, білік дағдыларын дамытуға, қызығушылықтарын арттыруға;</a:t>
            </a:r>
          </a:p>
          <a:p>
            <a:pPr lvl="1">
              <a:buFont typeface="Wingdings" panose="05000000000000000000" pitchFamily="2" charset="2"/>
              <a:buChar char="Ø"/>
            </a:pPr>
            <a:r>
              <a:rPr lang="en-US" sz="1400" dirty="0">
                <a:latin typeface="Times New Roman" panose="02020603050405020304" pitchFamily="18" charset="0"/>
                <a:cs typeface="Times New Roman" panose="02020603050405020304" pitchFamily="18" charset="0"/>
              </a:rPr>
              <a:t>Жекелеп оқытуға;</a:t>
            </a:r>
          </a:p>
          <a:p>
            <a:pPr lvl="1">
              <a:buFont typeface="Wingdings" panose="05000000000000000000" pitchFamily="2" charset="2"/>
              <a:buChar char="Ø"/>
            </a:pPr>
            <a:r>
              <a:rPr lang="en-US" sz="1400" dirty="0">
                <a:latin typeface="Times New Roman" panose="02020603050405020304" pitchFamily="18" charset="0"/>
                <a:cs typeface="Times New Roman" panose="02020603050405020304" pitchFamily="18" charset="0"/>
              </a:rPr>
              <a:t>Өзін-өзі бағалауды арттыруға;</a:t>
            </a:r>
          </a:p>
          <a:p>
            <a:pPr lvl="1">
              <a:buFont typeface="Wingdings" panose="05000000000000000000" pitchFamily="2" charset="2"/>
              <a:buChar char="Ø"/>
            </a:pPr>
            <a:r>
              <a:rPr lang="en-US" sz="1400" dirty="0">
                <a:latin typeface="Times New Roman" panose="02020603050405020304" pitchFamily="18" charset="0"/>
                <a:cs typeface="Times New Roman" panose="02020603050405020304" pitchFamily="18" charset="0"/>
              </a:rPr>
              <a:t>Берілген материалды көрнекі түрде беруге.</a:t>
            </a:r>
          </a:p>
          <a:p>
            <a:pPr>
              <a:buFont typeface="Wingdings" panose="05000000000000000000" pitchFamily="2" charset="2"/>
              <a:buChar char="Ø"/>
            </a:pPr>
            <a:endParaRPr lang="en-US" sz="1400" dirty="0">
              <a:latin typeface="Times New Roman" panose="02020603050405020304" pitchFamily="18" charset="0"/>
              <a:cs typeface="Times New Roman" panose="02020603050405020304" pitchFamily="18" charset="0"/>
            </a:endParaRPr>
          </a:p>
          <a:p>
            <a:pPr lvl="1">
              <a:buFont typeface="Wingdings" panose="05000000000000000000" pitchFamily="2" charset="2"/>
              <a:buChar char="Ø"/>
            </a:pPr>
            <a:r>
              <a:rPr lang="en-US" sz="1400" dirty="0">
                <a:latin typeface="Times New Roman" panose="02020603050405020304" pitchFamily="18" charset="0"/>
                <a:cs typeface="Times New Roman" panose="02020603050405020304" pitchFamily="18" charset="0"/>
              </a:rPr>
              <a:t>Мектептің ақпараттандыру бағдарламасы</a:t>
            </a:r>
          </a:p>
          <a:p>
            <a:pPr lvl="1">
              <a:buFont typeface="Wingdings" panose="05000000000000000000" pitchFamily="2" charset="2"/>
              <a:buChar char="Ø"/>
            </a:pPr>
            <a:r>
              <a:rPr lang="en-US" sz="1400" dirty="0">
                <a:latin typeface="Times New Roman" panose="02020603050405020304" pitchFamily="18" charset="0"/>
                <a:cs typeface="Times New Roman" panose="02020603050405020304" pitchFamily="18" charset="0"/>
              </a:rPr>
              <a:t>Ақпараттық технологиялар оқыту орталығы</a:t>
            </a:r>
          </a:p>
          <a:p>
            <a:pPr lvl="1">
              <a:buFont typeface="Wingdings" panose="05000000000000000000" pitchFamily="2" charset="2"/>
              <a:buChar char="Ø"/>
            </a:pPr>
            <a:r>
              <a:rPr lang="en-US" sz="1400" dirty="0">
                <a:latin typeface="Times New Roman" panose="02020603050405020304" pitchFamily="18" charset="0"/>
                <a:cs typeface="Times New Roman" panose="02020603050405020304" pitchFamily="18" charset="0"/>
              </a:rPr>
              <a:t>Оқу-тәрбие үрдісіне технологияларды кешенді түрде енгізу</a:t>
            </a:r>
          </a:p>
          <a:p>
            <a:pPr lvl="1">
              <a:buFont typeface="Wingdings" panose="05000000000000000000" pitchFamily="2" charset="2"/>
              <a:buChar char="Ø"/>
            </a:pPr>
            <a:r>
              <a:rPr lang="en-US" sz="1400" dirty="0">
                <a:latin typeface="Times New Roman" panose="02020603050405020304" pitchFamily="18" charset="0"/>
                <a:cs typeface="Times New Roman" panose="02020603050405020304" pitchFamily="18" charset="0"/>
              </a:rPr>
              <a:t>“Интернет” желісіне қосылған комиьютер сыныбы</a:t>
            </a:r>
          </a:p>
          <a:p>
            <a:pPr lvl="1">
              <a:buFont typeface="Wingdings" panose="05000000000000000000" pitchFamily="2" charset="2"/>
              <a:buChar char="Ø"/>
            </a:pPr>
            <a:r>
              <a:rPr lang="en-US" sz="1400" dirty="0">
                <a:latin typeface="Times New Roman" panose="02020603050405020304" pitchFamily="18" charset="0"/>
                <a:cs typeface="Times New Roman" panose="02020603050405020304" pitchFamily="18" charset="0"/>
              </a:rPr>
              <a:t>Мектеп “Кателко” теледидар жүйесіне қосылаған</a:t>
            </a:r>
          </a:p>
          <a:p>
            <a:pPr lvl="1">
              <a:buFont typeface="Wingdings" panose="05000000000000000000" pitchFamily="2" charset="2"/>
              <a:buChar char="Ø"/>
            </a:pPr>
            <a:r>
              <a:rPr lang="en-US" sz="1400" dirty="0">
                <a:latin typeface="Times New Roman" panose="02020603050405020304" pitchFamily="18" charset="0"/>
                <a:cs typeface="Times New Roman" panose="02020603050405020304" pitchFamily="18" charset="0"/>
              </a:rPr>
              <a:t>Оқу жоспарына сай барлық пәндер бойынша 200ден астам бейне үзінділер жиынтығы бар</a:t>
            </a:r>
          </a:p>
          <a:p>
            <a:pPr lvl="1">
              <a:buFont typeface="Wingdings" panose="05000000000000000000" pitchFamily="2" charset="2"/>
              <a:buChar char="Ø"/>
            </a:pPr>
            <a:r>
              <a:rPr lang="en-US" sz="1400" dirty="0">
                <a:latin typeface="Times New Roman" panose="02020603050405020304" pitchFamily="18" charset="0"/>
                <a:cs typeface="Times New Roman" panose="02020603050405020304" pitchFamily="18" charset="0"/>
              </a:rPr>
              <a:t>250-ден астам компакт дисклерден тұратын медиатека құрылған</a:t>
            </a:r>
          </a:p>
          <a:p>
            <a:pPr lvl="1">
              <a:buFont typeface="Wingdings" panose="05000000000000000000" pitchFamily="2" charset="2"/>
              <a:buChar char="Ø"/>
            </a:pPr>
            <a:r>
              <a:rPr lang="en-US" sz="1400" dirty="0">
                <a:latin typeface="Times New Roman" panose="02020603050405020304" pitchFamily="18" charset="0"/>
                <a:cs typeface="Times New Roman" panose="02020603050405020304" pitchFamily="18" charset="0"/>
              </a:rPr>
              <a:t>Мектептің өз интернет сайты құрылған және даму үстінде</a:t>
            </a:r>
          </a:p>
          <a:p>
            <a:endParaRPr lang="en-US" dirty="0"/>
          </a:p>
          <a:p>
            <a:endParaRPr lang="ru-RU" dirty="0"/>
          </a:p>
        </p:txBody>
      </p:sp>
      <p:cxnSp>
        <p:nvCxnSpPr>
          <p:cNvPr id="6" name="Прямая со стрелкой 5"/>
          <p:cNvCxnSpPr/>
          <p:nvPr/>
        </p:nvCxnSpPr>
        <p:spPr>
          <a:xfrm>
            <a:off x="323528" y="1484784"/>
            <a:ext cx="8208912" cy="0"/>
          </a:xfrm>
          <a:prstGeom prst="straightConnector1">
            <a:avLst/>
          </a:prstGeom>
          <a:ln w="190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8" name="Рамка 7"/>
          <p:cNvSpPr/>
          <p:nvPr/>
        </p:nvSpPr>
        <p:spPr>
          <a:xfrm>
            <a:off x="827584" y="332656"/>
            <a:ext cx="7344816" cy="432048"/>
          </a:xfrm>
          <a:prstGeom prst="frame">
            <a:avLst/>
          </a:prstGeom>
          <a:solidFill>
            <a:schemeClr val="accent3">
              <a:lumMod val="75000"/>
            </a:schemeClr>
          </a:soli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ru-RU">
              <a:solidFill>
                <a:schemeClr val="tx1"/>
              </a:solidFill>
            </a:endParaRPr>
          </a:p>
        </p:txBody>
      </p:sp>
      <p:pic>
        <p:nvPicPr>
          <p:cNvPr id="7" name="Picture 3"/>
          <p:cNvPicPr>
            <a:picLocks noChangeAspect="1" noChangeArrowheads="1"/>
          </p:cNvPicPr>
          <p:nvPr/>
        </p:nvPicPr>
        <p:blipFill>
          <a:blip r:embed="rId3" cstate="print">
            <a:lum bright="20000" contrast="20000"/>
          </a:blip>
          <a:srcRect/>
          <a:stretch>
            <a:fillRect/>
          </a:stretch>
        </p:blipFill>
        <p:spPr bwMode="auto">
          <a:xfrm>
            <a:off x="6357950" y="2071678"/>
            <a:ext cx="1857388" cy="1438936"/>
          </a:xfrm>
          <a:prstGeom prst="rect">
            <a:avLst/>
          </a:prstGeom>
          <a:noFill/>
          <a:ln w="9525">
            <a:noFill/>
            <a:miter lim="800000"/>
            <a:headEnd/>
            <a:tailEnd/>
          </a:ln>
          <a:effectLst/>
        </p:spPr>
      </p:pic>
      <p:pic>
        <p:nvPicPr>
          <p:cNvPr id="10" name="Picture 3" descr="C:\Users\гулсим\Desktop\стендайли\6.jpg"/>
          <p:cNvPicPr>
            <a:picLocks noChangeAspect="1" noChangeArrowheads="1"/>
          </p:cNvPicPr>
          <p:nvPr/>
        </p:nvPicPr>
        <p:blipFill>
          <a:blip r:embed="rId4" cstate="print">
            <a:lum bright="20000" contrast="20000"/>
          </a:blip>
          <a:srcRect t="26835"/>
          <a:stretch>
            <a:fillRect/>
          </a:stretch>
        </p:blipFill>
        <p:spPr bwMode="auto">
          <a:xfrm>
            <a:off x="6235553" y="3500438"/>
            <a:ext cx="2203139" cy="1285884"/>
          </a:xfrm>
          <a:prstGeom prst="rect">
            <a:avLst/>
          </a:prstGeom>
          <a:ln>
            <a:noFill/>
          </a:ln>
          <a:effectLst>
            <a:softEdge rad="112500"/>
          </a:effectLst>
        </p:spPr>
      </p:pic>
      <p:pic>
        <p:nvPicPr>
          <p:cNvPr id="11" name="Picture 9"/>
          <p:cNvPicPr>
            <a:picLocks noChangeAspect="1" noChangeArrowheads="1"/>
          </p:cNvPicPr>
          <p:nvPr/>
        </p:nvPicPr>
        <p:blipFill>
          <a:blip r:embed="rId5" cstate="print">
            <a:lum bright="10000" contrast="10000"/>
          </a:blip>
          <a:srcRect/>
          <a:stretch>
            <a:fillRect/>
          </a:stretch>
        </p:blipFill>
        <p:spPr bwMode="auto">
          <a:xfrm>
            <a:off x="6357950" y="5214950"/>
            <a:ext cx="1921502" cy="1275553"/>
          </a:xfrm>
          <a:prstGeom prst="rect">
            <a:avLst/>
          </a:prstGeom>
          <a:noFill/>
          <a:ln w="9525">
            <a:noFill/>
            <a:miter lim="800000"/>
            <a:headEnd/>
            <a:tailEnd/>
          </a:ln>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C:\Users\Aigul\Desktop\2 фон.jpg"/>
          <p:cNvPicPr>
            <a:picLocks noChangeAspect="1" noChangeArrowheads="1"/>
          </p:cNvPicPr>
          <p:nvPr/>
        </p:nvPicPr>
        <p:blipFill>
          <a:blip r:embed="rId2" cstate="print"/>
          <a:srcRect/>
          <a:stretch>
            <a:fillRect/>
          </a:stretch>
        </p:blipFill>
        <p:spPr bwMode="auto">
          <a:xfrm rot="5400000">
            <a:off x="1154114" y="-1160463"/>
            <a:ext cx="6864350" cy="9172575"/>
          </a:xfrm>
          <a:prstGeom prst="rect">
            <a:avLst/>
          </a:prstGeom>
          <a:noFill/>
          <a:ln w="9525">
            <a:noFill/>
            <a:miter lim="800000"/>
            <a:headEnd/>
            <a:tailEnd/>
          </a:ln>
        </p:spPr>
      </p:pic>
      <p:sp>
        <p:nvSpPr>
          <p:cNvPr id="4" name="TextBox 3"/>
          <p:cNvSpPr txBox="1"/>
          <p:nvPr/>
        </p:nvSpPr>
        <p:spPr>
          <a:xfrm>
            <a:off x="323528" y="260648"/>
            <a:ext cx="8064896" cy="230832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b="1" i="1" dirty="0">
                <a:solidFill>
                  <a:srgbClr val="FF0000"/>
                </a:solidFill>
                <a:latin typeface="Times New Roman" panose="02020603050405020304" pitchFamily="18" charset="0"/>
                <a:cs typeface="Times New Roman" panose="02020603050405020304" pitchFamily="18" charset="0"/>
              </a:rPr>
              <a:t>Оқытудың ақпараттық-коммуникациялық технологияларын енгізу</a:t>
            </a:r>
          </a:p>
          <a:p>
            <a:endParaRPr lang="en-US" sz="1400" b="1" dirty="0">
              <a:solidFill>
                <a:srgbClr val="FF0000"/>
              </a:solidFill>
              <a:latin typeface="Times New Roman" panose="02020603050405020304" pitchFamily="18" charset="0"/>
              <a:cs typeface="Times New Roman" panose="02020603050405020304" pitchFamily="18" charset="0"/>
            </a:endParaRPr>
          </a:p>
          <a:p>
            <a:r>
              <a:rPr lang="en-US" sz="1400" b="1" dirty="0">
                <a:solidFill>
                  <a:srgbClr val="FF0000"/>
                </a:solidFill>
                <a:latin typeface="Times New Roman" panose="02020603050405020304" pitchFamily="18" charset="0"/>
                <a:cs typeface="Times New Roman" panose="02020603050405020304" pitchFamily="18" charset="0"/>
              </a:rPr>
              <a:t>Оқу үрдісінде ақпаратты коммуникациялық технологияларды қолдану</a:t>
            </a:r>
          </a:p>
          <a:p>
            <a:endParaRPr lang="en-US" sz="1400" b="1" dirty="0">
              <a:solidFill>
                <a:srgbClr val="FF0000"/>
              </a:solidFill>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en-US" sz="1400" b="1" dirty="0">
                <a:solidFill>
                  <a:srgbClr val="002060"/>
                </a:solidFill>
                <a:latin typeface="Times New Roman" panose="02020603050405020304" pitchFamily="18" charset="0"/>
                <a:cs typeface="Times New Roman" panose="02020603050405020304" pitchFamily="18" charset="0"/>
              </a:rPr>
              <a:t>Математика, физика, орыс тілі мен әдебиеті, география, биология, тарих және басқа да оқу пәндерін компьютер қолдану арқылы өткізу (мұғалімдердің 100%-ы компьютерде  жұмыс істей алады)</a:t>
            </a:r>
          </a:p>
          <a:p>
            <a:pPr>
              <a:buFont typeface="Wingdings" panose="05000000000000000000" pitchFamily="2" charset="2"/>
              <a:buChar char="Ø"/>
            </a:pPr>
            <a:r>
              <a:rPr lang="en-US" sz="1400" b="1" dirty="0">
                <a:solidFill>
                  <a:srgbClr val="002060"/>
                </a:solidFill>
                <a:latin typeface="Times New Roman" panose="02020603050405020304" pitchFamily="18" charset="0"/>
                <a:cs typeface="Times New Roman" panose="02020603050405020304" pitchFamily="18" charset="0"/>
              </a:rPr>
              <a:t>Шығармашылық тұрғыдан жұмыс істейтін мұғалімдер авторлық дидактикалық материалдар мен электронды оқулықтар жасаумен қатар, оларды оқу үрдісінде кеңінен қолданып, оқушылардың шығармашылық жұмыс істеуіне көмектеседі.</a:t>
            </a:r>
            <a:endParaRPr lang="ru-RU" sz="1400" dirty="0">
              <a:solidFill>
                <a:srgbClr val="002060"/>
              </a:solidFill>
            </a:endParaRPr>
          </a:p>
        </p:txBody>
      </p:sp>
      <p:grpSp>
        <p:nvGrpSpPr>
          <p:cNvPr id="2" name="Группа 10"/>
          <p:cNvGrpSpPr/>
          <p:nvPr/>
        </p:nvGrpSpPr>
        <p:grpSpPr>
          <a:xfrm>
            <a:off x="467544" y="620688"/>
            <a:ext cx="8025378" cy="4550497"/>
            <a:chOff x="467544" y="620688"/>
            <a:chExt cx="8025378" cy="4550497"/>
          </a:xfrm>
        </p:grpSpPr>
        <p:sp>
          <p:nvSpPr>
            <p:cNvPr id="5" name="TextBox 4"/>
            <p:cNvSpPr txBox="1"/>
            <p:nvPr/>
          </p:nvSpPr>
          <p:spPr>
            <a:xfrm>
              <a:off x="467544" y="2636912"/>
              <a:ext cx="7560840" cy="1039356"/>
            </a:xfrm>
            <a:prstGeom prst="notchedRightArrow">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buFont typeface="Wingdings" panose="05000000000000000000" pitchFamily="2" charset="2"/>
                <a:buChar char="Ø"/>
              </a:pPr>
              <a:endParaRPr lang="en-US" sz="1400" b="1" dirty="0">
                <a:solidFill>
                  <a:srgbClr val="FF0000"/>
                </a:solidFill>
                <a:latin typeface="Times New Roman" panose="02020603050405020304" pitchFamily="18" charset="0"/>
                <a:cs typeface="Times New Roman" panose="02020603050405020304" pitchFamily="18" charset="0"/>
              </a:endParaRPr>
            </a:p>
            <a:p>
              <a:r>
                <a:rPr lang="en-US" sz="1400" b="1" dirty="0">
                  <a:solidFill>
                    <a:srgbClr val="FF0000"/>
                  </a:solidFill>
                  <a:latin typeface="Times New Roman" panose="02020603050405020304" pitchFamily="18" charset="0"/>
                  <a:cs typeface="Times New Roman" panose="02020603050405020304" pitchFamily="18" charset="0"/>
                </a:rPr>
                <a:t>Интернеттегі біздің мекен-жайымыз: saiotes.orta-mektep.kz</a:t>
              </a:r>
            </a:p>
          </p:txBody>
        </p:sp>
        <p:sp>
          <p:nvSpPr>
            <p:cNvPr id="6" name="TextBox 5"/>
            <p:cNvSpPr txBox="1"/>
            <p:nvPr/>
          </p:nvSpPr>
          <p:spPr>
            <a:xfrm>
              <a:off x="500034" y="3786190"/>
              <a:ext cx="7992888" cy="138499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n-US" sz="1400" dirty="0">
                  <a:latin typeface="Times New Roman" panose="02020603050405020304" pitchFamily="18" charset="0"/>
                  <a:cs typeface="Times New Roman" panose="02020603050405020304" pitchFamily="18" charset="0"/>
                </a:rPr>
                <a:t>        Сайтты жасауға интернет клубтың оқушылар тобы мен информатика пәнінің мұғалімдері қатысты. Алдын ала ең үздік сайт дизайны сайысы өткізілді. Сайттың материалдары мектеп тарихы, мұғалімдер  мен түлектер , олардың жетістіктері туралы ақпарат береді.</a:t>
              </a:r>
            </a:p>
            <a:p>
              <a:pPr algn="just"/>
              <a:r>
                <a:rPr lang="en-US" sz="1400" dirty="0">
                  <a:latin typeface="Times New Roman" panose="02020603050405020304" pitchFamily="18" charset="0"/>
                  <a:cs typeface="Times New Roman" panose="02020603050405020304" pitchFamily="18" charset="0"/>
                </a:rPr>
                <a:t>       Сонымен қатар, сайтта педагогикалық технологиялар туралы  сабақтар мен әр түрлі шаралар, мерекелердің авторлық әдістемелік нұсқаулары ұсынылған.</a:t>
              </a:r>
            </a:p>
            <a:p>
              <a:pPr algn="just"/>
              <a:r>
                <a:rPr lang="en-US" sz="1400" dirty="0">
                  <a:latin typeface="Times New Roman" panose="02020603050405020304" pitchFamily="18" charset="0"/>
                  <a:cs typeface="Times New Roman" panose="02020603050405020304" pitchFamily="18" charset="0"/>
                </a:rPr>
                <a:t>        Форум оқушылар арасында көп сұраныста болып табылады.</a:t>
              </a:r>
              <a:endParaRPr lang="ru-RU" sz="1400" dirty="0">
                <a:latin typeface="Times New Roman" panose="02020603050405020304" pitchFamily="18" charset="0"/>
                <a:cs typeface="Times New Roman" panose="02020603050405020304" pitchFamily="18" charset="0"/>
              </a:endParaRPr>
            </a:p>
          </p:txBody>
        </p:sp>
        <p:cxnSp>
          <p:nvCxnSpPr>
            <p:cNvPr id="8" name="Прямая соединительная линия 7"/>
            <p:cNvCxnSpPr/>
            <p:nvPr/>
          </p:nvCxnSpPr>
          <p:spPr>
            <a:xfrm>
              <a:off x="467544" y="620688"/>
              <a:ext cx="7704856" cy="0"/>
            </a:xfrm>
            <a:prstGeom prst="line">
              <a:avLst/>
            </a:prstGeom>
            <a:ln>
              <a:solidFill>
                <a:srgbClr val="00B050"/>
              </a:solidFill>
            </a:ln>
          </p:spPr>
          <p:style>
            <a:lnRef idx="3">
              <a:schemeClr val="accent1"/>
            </a:lnRef>
            <a:fillRef idx="0">
              <a:schemeClr val="accent1"/>
            </a:fillRef>
            <a:effectRef idx="2">
              <a:schemeClr val="accent1"/>
            </a:effectRef>
            <a:fontRef idx="minor">
              <a:schemeClr val="tx1"/>
            </a:fontRef>
          </p:style>
        </p:cxnSp>
      </p:grpSp>
      <p:pic>
        <p:nvPicPr>
          <p:cNvPr id="7" name="Picture 3" descr="F:\Новая папка\IMG-20160211-WA0011.jpg"/>
          <p:cNvPicPr>
            <a:picLocks noChangeAspect="1" noChangeArrowheads="1"/>
          </p:cNvPicPr>
          <p:nvPr/>
        </p:nvPicPr>
        <p:blipFill>
          <a:blip r:embed="rId3" cstate="print">
            <a:lum bright="10000" contrast="10000"/>
          </a:blip>
          <a:srcRect t="33125"/>
          <a:stretch>
            <a:fillRect/>
          </a:stretch>
        </p:blipFill>
        <p:spPr bwMode="auto">
          <a:xfrm>
            <a:off x="714348" y="5286388"/>
            <a:ext cx="2420890" cy="1214223"/>
          </a:xfrm>
          <a:prstGeom prst="rect">
            <a:avLst/>
          </a:prstGeom>
          <a:noFill/>
        </p:spPr>
      </p:pic>
      <p:pic>
        <p:nvPicPr>
          <p:cNvPr id="9" name="Picture 2" descr="L:\SAM_0652.JPG"/>
          <p:cNvPicPr>
            <a:picLocks noChangeAspect="1" noChangeArrowheads="1"/>
          </p:cNvPicPr>
          <p:nvPr/>
        </p:nvPicPr>
        <p:blipFill>
          <a:blip r:embed="rId4" cstate="print">
            <a:lum bright="20000" contrast="20000"/>
          </a:blip>
          <a:srcRect t="28723"/>
          <a:stretch>
            <a:fillRect/>
          </a:stretch>
        </p:blipFill>
        <p:spPr bwMode="auto">
          <a:xfrm>
            <a:off x="3428992" y="5286388"/>
            <a:ext cx="2071489" cy="1175805"/>
          </a:xfrm>
          <a:prstGeom prst="rect">
            <a:avLst/>
          </a:prstGeom>
          <a:noFill/>
          <a:ln w="9525">
            <a:noFill/>
            <a:miter lim="800000"/>
            <a:headEnd/>
            <a:tailEnd/>
          </a:ln>
        </p:spPr>
      </p:pic>
      <p:pic>
        <p:nvPicPr>
          <p:cNvPr id="10" name="Picture 3" descr="C:\Users\гулсим\Desktop\стендайли\6.jpg"/>
          <p:cNvPicPr>
            <a:picLocks noChangeAspect="1" noChangeArrowheads="1"/>
          </p:cNvPicPr>
          <p:nvPr/>
        </p:nvPicPr>
        <p:blipFill>
          <a:blip r:embed="rId5" cstate="print">
            <a:lum bright="20000" contrast="20000"/>
          </a:blip>
          <a:srcRect t="26835"/>
          <a:stretch>
            <a:fillRect/>
          </a:stretch>
        </p:blipFill>
        <p:spPr bwMode="auto">
          <a:xfrm>
            <a:off x="5929322" y="5286387"/>
            <a:ext cx="2143140" cy="1250865"/>
          </a:xfrm>
          <a:prstGeom prst="rect">
            <a:avLst/>
          </a:prstGeom>
          <a:ln>
            <a:noFill/>
          </a:ln>
          <a:effectLst>
            <a:softEdge rad="112500"/>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4" descr="C:\Users\Aigul\Desktop\2 фон.jpg"/>
          <p:cNvPicPr>
            <a:picLocks noChangeAspect="1" noChangeArrowheads="1"/>
          </p:cNvPicPr>
          <p:nvPr/>
        </p:nvPicPr>
        <p:blipFill>
          <a:blip r:embed="rId2" cstate="print"/>
          <a:srcRect/>
          <a:stretch>
            <a:fillRect/>
          </a:stretch>
        </p:blipFill>
        <p:spPr bwMode="auto">
          <a:xfrm rot="5400000">
            <a:off x="1154114" y="-1160463"/>
            <a:ext cx="6864350" cy="9172575"/>
          </a:xfrm>
          <a:prstGeom prst="rect">
            <a:avLst/>
          </a:prstGeom>
          <a:noFill/>
          <a:ln w="9525">
            <a:noFill/>
            <a:miter lim="800000"/>
            <a:headEnd/>
            <a:tailEnd/>
          </a:ln>
        </p:spPr>
      </p:pic>
      <p:grpSp>
        <p:nvGrpSpPr>
          <p:cNvPr id="6" name="Группа 177"/>
          <p:cNvGrpSpPr/>
          <p:nvPr/>
        </p:nvGrpSpPr>
        <p:grpSpPr>
          <a:xfrm>
            <a:off x="503040" y="714356"/>
            <a:ext cx="8640960" cy="5149183"/>
            <a:chOff x="179512" y="54991"/>
            <a:chExt cx="8784976" cy="4442990"/>
          </a:xfrm>
        </p:grpSpPr>
        <p:sp>
          <p:nvSpPr>
            <p:cNvPr id="2" name="TextBox 1"/>
            <p:cNvSpPr txBox="1"/>
            <p:nvPr/>
          </p:nvSpPr>
          <p:spPr>
            <a:xfrm>
              <a:off x="612228" y="54991"/>
              <a:ext cx="6984776" cy="292122"/>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pPr algn="ctr"/>
              <a:r>
                <a:rPr lang="en-US" sz="1600" dirty="0">
                  <a:latin typeface="Times New Roman" panose="02020603050405020304" pitchFamily="18" charset="0"/>
                  <a:cs typeface="Times New Roman" panose="02020603050405020304" pitchFamily="18" charset="0"/>
                </a:rPr>
                <a:t>Жаңа педагогикалық технологиялармен жұмыс істеу моделі</a:t>
              </a:r>
              <a:endParaRPr lang="ru-RU" sz="1600" dirty="0">
                <a:latin typeface="Times New Roman" panose="02020603050405020304" pitchFamily="18" charset="0"/>
                <a:cs typeface="Times New Roman" panose="02020603050405020304" pitchFamily="18" charset="0"/>
              </a:endParaRPr>
            </a:p>
          </p:txBody>
        </p:sp>
        <p:sp>
          <p:nvSpPr>
            <p:cNvPr id="3" name="TextBox 2"/>
            <p:cNvSpPr txBox="1"/>
            <p:nvPr/>
          </p:nvSpPr>
          <p:spPr>
            <a:xfrm>
              <a:off x="179512" y="620688"/>
              <a:ext cx="2699792" cy="220419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600" b="1" dirty="0">
                  <a:latin typeface="Times New Roman" panose="02020603050405020304" pitchFamily="18" charset="0"/>
                  <a:cs typeface="Times New Roman" panose="02020603050405020304" pitchFamily="18" charset="0"/>
                </a:rPr>
                <a:t>Мақсаты:</a:t>
              </a:r>
            </a:p>
            <a:p>
              <a:pPr marL="342900" indent="-342900">
                <a:buFont typeface="+mj-lt"/>
                <a:buAutoNum type="arabicPeriod"/>
              </a:pPr>
              <a:r>
                <a:rPr lang="en-US" sz="1600" dirty="0">
                  <a:latin typeface="Times New Roman" panose="02020603050405020304" pitchFamily="18" charset="0"/>
                  <a:cs typeface="Times New Roman" panose="02020603050405020304" pitchFamily="18" charset="0"/>
                </a:rPr>
                <a:t>Шығармашылықты дамыту</a:t>
              </a:r>
            </a:p>
            <a:p>
              <a:pPr marL="342900" indent="-342900">
                <a:buFont typeface="+mj-lt"/>
                <a:buAutoNum type="arabicPeriod"/>
              </a:pPr>
              <a:r>
                <a:rPr lang="en-US" sz="1600" dirty="0">
                  <a:latin typeface="Times New Roman" panose="02020603050405020304" pitchFamily="18" charset="0"/>
                  <a:cs typeface="Times New Roman" panose="02020603050405020304" pitchFamily="18" charset="0"/>
                </a:rPr>
                <a:t>Коммуникативті әрекеттерді дамыту</a:t>
              </a:r>
            </a:p>
            <a:p>
              <a:pPr marL="342900" indent="-342900">
                <a:buFont typeface="+mj-lt"/>
                <a:buAutoNum type="arabicPeriod"/>
              </a:pPr>
              <a:r>
                <a:rPr lang="en-US" sz="1600" dirty="0">
                  <a:latin typeface="Times New Roman" panose="02020603050405020304" pitchFamily="18" charset="0"/>
                  <a:cs typeface="Times New Roman" panose="02020603050405020304" pitchFamily="18" charset="0"/>
                </a:rPr>
                <a:t>Сараптамалық, зерттеу қызметі</a:t>
              </a:r>
            </a:p>
            <a:p>
              <a:pPr marL="342900" indent="-342900"/>
              <a:r>
                <a:rPr lang="en-US" sz="1600" dirty="0">
                  <a:latin typeface="Times New Roman" panose="02020603050405020304" pitchFamily="18" charset="0"/>
                  <a:cs typeface="Times New Roman" panose="02020603050405020304" pitchFamily="18" charset="0"/>
                </a:rPr>
                <a:t>           дағдыларын дамыту</a:t>
              </a:r>
            </a:p>
            <a:p>
              <a:pPr marL="342900" indent="-342900"/>
              <a:r>
                <a:rPr lang="en-US" sz="1600" dirty="0">
                  <a:latin typeface="Times New Roman" panose="02020603050405020304" pitchFamily="18" charset="0"/>
                  <a:cs typeface="Times New Roman" panose="02020603050405020304" pitchFamily="18" charset="0"/>
                </a:rPr>
                <a:t>4.        Оқу тәрбие процесін қаруландыру</a:t>
              </a:r>
              <a:endParaRPr lang="ru-RU" sz="16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5292080" y="548680"/>
              <a:ext cx="3456384" cy="262910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600" b="1" dirty="0">
                  <a:latin typeface="Times New Roman" panose="02020603050405020304" pitchFamily="18" charset="0"/>
                  <a:cs typeface="Times New Roman" panose="02020603050405020304" pitchFamily="18" charset="0"/>
                </a:rPr>
                <a:t>Негізгі қағидалары:</a:t>
              </a:r>
            </a:p>
            <a:p>
              <a:pPr marL="342900" indent="-342900">
                <a:buFont typeface="+mj-lt"/>
                <a:buAutoNum type="arabicPeriod"/>
              </a:pPr>
              <a:r>
                <a:rPr lang="en-US" sz="1600" dirty="0">
                  <a:latin typeface="Times New Roman" panose="02020603050405020304" pitchFamily="18" charset="0"/>
                  <a:cs typeface="Times New Roman" panose="02020603050405020304" pitchFamily="18" charset="0"/>
                </a:rPr>
                <a:t>Балаға ізгілік тұрғысынан қарау</a:t>
              </a:r>
            </a:p>
            <a:p>
              <a:pPr marL="342900" indent="-342900">
                <a:buFont typeface="+mj-lt"/>
                <a:buAutoNum type="arabicPeriod"/>
              </a:pPr>
              <a:r>
                <a:rPr lang="en-US" sz="1600" dirty="0">
                  <a:latin typeface="Times New Roman" panose="02020603050405020304" pitchFamily="18" charset="0"/>
                  <a:cs typeface="Times New Roman" panose="02020603050405020304" pitchFamily="18" charset="0"/>
                </a:rPr>
                <a:t>Оқыту мен тәрбиелеу бірлігі</a:t>
              </a:r>
            </a:p>
            <a:p>
              <a:pPr marL="342900" indent="-342900">
                <a:buFont typeface="+mj-lt"/>
                <a:buAutoNum type="arabicPeriod"/>
              </a:pPr>
              <a:r>
                <a:rPr lang="en-US" sz="1600" dirty="0">
                  <a:latin typeface="Times New Roman" panose="02020603050405020304" pitchFamily="18" charset="0"/>
                  <a:cs typeface="Times New Roman" panose="02020603050405020304" pitchFamily="18" charset="0"/>
                </a:rPr>
                <a:t>Баланың танымдық күшін қалыптастыру, дамыту</a:t>
              </a:r>
            </a:p>
            <a:p>
              <a:pPr marL="342900" indent="-342900">
                <a:buFont typeface="+mj-lt"/>
                <a:buAutoNum type="arabicPeriod"/>
              </a:pPr>
              <a:r>
                <a:rPr lang="en-US" sz="1600" dirty="0">
                  <a:latin typeface="Times New Roman" panose="02020603050405020304" pitchFamily="18" charset="0"/>
                  <a:cs typeface="Times New Roman" panose="02020603050405020304" pitchFamily="18" charset="0"/>
                </a:rPr>
                <a:t>Баланың өз бетімен әрекеттену әдістерін дамыту</a:t>
              </a:r>
            </a:p>
            <a:p>
              <a:pPr marL="342900" indent="-342900">
                <a:buFont typeface="+mj-lt"/>
                <a:buAutoNum type="arabicPeriod"/>
              </a:pPr>
              <a:r>
                <a:rPr lang="en-US" sz="1600" dirty="0">
                  <a:latin typeface="Times New Roman" panose="02020603050405020304" pitchFamily="18" charset="0"/>
                  <a:cs typeface="Times New Roman" panose="02020603050405020304" pitchFamily="18" charset="0"/>
                </a:rPr>
                <a:t>Баланың шығармашылық икемдігін дамыту</a:t>
              </a:r>
            </a:p>
            <a:p>
              <a:pPr marL="342900" indent="-342900">
                <a:buFont typeface="+mj-lt"/>
                <a:buAutoNum type="arabicPeriod"/>
              </a:pPr>
              <a:r>
                <a:rPr lang="en-US" sz="1600" dirty="0">
                  <a:latin typeface="Times New Roman" panose="02020603050405020304" pitchFamily="18" charset="0"/>
                  <a:cs typeface="Times New Roman" panose="02020603050405020304" pitchFamily="18" charset="0"/>
                </a:rPr>
                <a:t>Әр оқушының қабілеті мен қызығушылығын ескеріп мүмкіндігіне қарай оқыту</a:t>
              </a:r>
              <a:endParaRPr lang="ru-RU" sz="16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3347864" y="836712"/>
              <a:ext cx="1368152" cy="29212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1600" dirty="0">
                  <a:latin typeface="Times New Roman" panose="02020603050405020304" pitchFamily="18" charset="0"/>
                  <a:cs typeface="Times New Roman" panose="02020603050405020304" pitchFamily="18" charset="0"/>
                </a:rPr>
                <a:t>ЖПТ</a:t>
              </a:r>
              <a:endParaRPr lang="ru-RU" sz="16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2987824" y="1556792"/>
              <a:ext cx="2160240" cy="50457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600" dirty="0">
                  <a:latin typeface="Times New Roman" panose="02020603050405020304" pitchFamily="18" charset="0"/>
                  <a:cs typeface="Times New Roman" panose="02020603050405020304" pitchFamily="18" charset="0"/>
                </a:rPr>
                <a:t>Шығармашылық топтар</a:t>
              </a:r>
              <a:endParaRPr lang="ru-RU" sz="1600" dirty="0">
                <a:latin typeface="Times New Roman" panose="02020603050405020304" pitchFamily="18" charset="0"/>
                <a:cs typeface="Times New Roman" panose="02020603050405020304" pitchFamily="18" charset="0"/>
              </a:endParaRPr>
            </a:p>
          </p:txBody>
        </p:sp>
        <p:cxnSp>
          <p:nvCxnSpPr>
            <p:cNvPr id="9" name="Прямая со стрелкой 8"/>
            <p:cNvCxnSpPr>
              <a:stCxn id="5" idx="1"/>
            </p:cNvCxnSpPr>
            <p:nvPr/>
          </p:nvCxnSpPr>
          <p:spPr>
            <a:xfrm rot="10800000" flipV="1">
              <a:off x="2843809" y="982773"/>
              <a:ext cx="504055" cy="21397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Прямая со стрелкой 10"/>
            <p:cNvCxnSpPr>
              <a:stCxn id="5" idx="3"/>
              <a:endCxn id="4" idx="1"/>
            </p:cNvCxnSpPr>
            <p:nvPr/>
          </p:nvCxnSpPr>
          <p:spPr>
            <a:xfrm>
              <a:off x="4716016" y="982773"/>
              <a:ext cx="576064" cy="88045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Прямая со стрелкой 22"/>
            <p:cNvCxnSpPr>
              <a:endCxn id="7" idx="0"/>
            </p:cNvCxnSpPr>
            <p:nvPr/>
          </p:nvCxnSpPr>
          <p:spPr>
            <a:xfrm rot="5400000">
              <a:off x="3888672" y="1376708"/>
              <a:ext cx="359356" cy="8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8" name="Группа 34"/>
            <p:cNvGrpSpPr/>
            <p:nvPr/>
          </p:nvGrpSpPr>
          <p:grpSpPr>
            <a:xfrm>
              <a:off x="179512" y="2204866"/>
              <a:ext cx="8784976" cy="1561611"/>
              <a:chOff x="179512" y="2060845"/>
              <a:chExt cx="9289032" cy="1771625"/>
            </a:xfrm>
          </p:grpSpPr>
          <p:grpSp>
            <p:nvGrpSpPr>
              <p:cNvPr id="10" name="Группа 25"/>
              <p:cNvGrpSpPr/>
              <p:nvPr/>
            </p:nvGrpSpPr>
            <p:grpSpPr>
              <a:xfrm>
                <a:off x="179512" y="2060848"/>
                <a:ext cx="6840759" cy="1771622"/>
                <a:chOff x="179512" y="1412767"/>
                <a:chExt cx="7349576" cy="1257775"/>
              </a:xfrm>
            </p:grpSpPr>
            <p:sp>
              <p:nvSpPr>
                <p:cNvPr id="27" name="TextBox 26"/>
                <p:cNvSpPr txBox="1"/>
                <p:nvPr/>
              </p:nvSpPr>
              <p:spPr>
                <a:xfrm>
                  <a:off x="179512" y="1412768"/>
                  <a:ext cx="1005732" cy="800932"/>
                </a:xfrm>
                <a:prstGeom prst="can">
                  <a:avLst/>
                </a:prstGeom>
                <a:ln>
                  <a:solidFill>
                    <a:srgbClr val="C00000"/>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1600" dirty="0">
                      <a:latin typeface="Times New Roman" panose="02020603050405020304" pitchFamily="18" charset="0"/>
                      <a:cs typeface="Times New Roman" panose="02020603050405020304" pitchFamily="18" charset="0"/>
                    </a:rPr>
                    <a:t>СТО</a:t>
                  </a:r>
                </a:p>
                <a:p>
                  <a:pPr algn="ctr"/>
                  <a:endParaRPr lang="en-US" sz="1600" dirty="0">
                    <a:latin typeface="Times New Roman" panose="02020603050405020304" pitchFamily="18" charset="0"/>
                    <a:cs typeface="Times New Roman" panose="02020603050405020304" pitchFamily="18" charset="0"/>
                  </a:endParaRPr>
                </a:p>
                <a:p>
                  <a:pPr algn="ctr"/>
                  <a:endParaRPr lang="ru-RU" sz="1600" dirty="0">
                    <a:latin typeface="Times New Roman" panose="02020603050405020304" pitchFamily="18" charset="0"/>
                    <a:cs typeface="Times New Roman" panose="02020603050405020304" pitchFamily="18" charset="0"/>
                  </a:endParaRPr>
                </a:p>
              </p:txBody>
            </p:sp>
            <p:sp>
              <p:nvSpPr>
                <p:cNvPr id="28" name="TextBox 27"/>
                <p:cNvSpPr txBox="1"/>
                <p:nvPr/>
              </p:nvSpPr>
              <p:spPr>
                <a:xfrm>
                  <a:off x="1185245" y="1412770"/>
                  <a:ext cx="1160460" cy="1009284"/>
                </a:xfrm>
                <a:prstGeom prst="can">
                  <a:avLst/>
                </a:prstGeom>
                <a:ln>
                  <a:solidFill>
                    <a:srgbClr val="C00000"/>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1600" dirty="0">
                      <a:latin typeface="Times New Roman" panose="02020603050405020304" pitchFamily="18" charset="0"/>
                      <a:cs typeface="Times New Roman" panose="02020603050405020304" pitchFamily="18" charset="0"/>
                    </a:rPr>
                    <a:t>Деңгейлеп </a:t>
                  </a:r>
                  <a:r>
                    <a:rPr lang="en-US" sz="1600" dirty="0" err="1">
                      <a:latin typeface="Times New Roman" panose="02020603050405020304" pitchFamily="18" charset="0"/>
                      <a:cs typeface="Times New Roman" panose="02020603050405020304" pitchFamily="18" charset="0"/>
                    </a:rPr>
                    <a:t>оқыту</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технологиясы</a:t>
                  </a:r>
                  <a:r>
                    <a:rPr lang="kk-KZ" sz="1600" dirty="0">
                      <a:latin typeface="Times New Roman" panose="02020603050405020304" pitchFamily="18" charset="0"/>
                      <a:cs typeface="Times New Roman" panose="02020603050405020304" pitchFamily="18" charset="0"/>
                    </a:rPr>
                    <a:t>-5</a:t>
                  </a:r>
                  <a:endParaRPr lang="ru-RU" sz="1600" dirty="0">
                    <a:latin typeface="Times New Roman" panose="02020603050405020304" pitchFamily="18" charset="0"/>
                    <a:cs typeface="Times New Roman" panose="02020603050405020304" pitchFamily="18" charset="0"/>
                  </a:endParaRPr>
                </a:p>
              </p:txBody>
            </p:sp>
            <p:sp>
              <p:nvSpPr>
                <p:cNvPr id="29" name="TextBox 28"/>
                <p:cNvSpPr txBox="1"/>
                <p:nvPr/>
              </p:nvSpPr>
              <p:spPr>
                <a:xfrm>
                  <a:off x="2345704" y="1412771"/>
                  <a:ext cx="1160457" cy="1177712"/>
                </a:xfrm>
                <a:prstGeom prst="can">
                  <a:avLst/>
                </a:prstGeom>
                <a:ln>
                  <a:solidFill>
                    <a:srgbClr val="C00000"/>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1600" dirty="0" err="1">
                      <a:latin typeface="Times New Roman" panose="02020603050405020304" pitchFamily="18" charset="0"/>
                      <a:cs typeface="Times New Roman" panose="02020603050405020304" pitchFamily="18" charset="0"/>
                    </a:rPr>
                    <a:t>Ақпараттық</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технология</a:t>
                  </a:r>
                  <a:r>
                    <a:rPr lang="kk-KZ" sz="1600" dirty="0">
                      <a:latin typeface="Times New Roman" panose="02020603050405020304" pitchFamily="18" charset="0"/>
                      <a:cs typeface="Times New Roman" panose="02020603050405020304" pitchFamily="18" charset="0"/>
                    </a:rPr>
                    <a:t>-5</a:t>
                  </a:r>
                  <a:endParaRPr lang="en-US" sz="1600" dirty="0">
                    <a:latin typeface="Times New Roman" panose="02020603050405020304" pitchFamily="18" charset="0"/>
                    <a:cs typeface="Times New Roman" panose="02020603050405020304" pitchFamily="18" charset="0"/>
                  </a:endParaRPr>
                </a:p>
                <a:p>
                  <a:pPr algn="ctr"/>
                  <a:endParaRPr lang="ru-RU" sz="1600" dirty="0">
                    <a:latin typeface="Times New Roman" panose="02020603050405020304" pitchFamily="18" charset="0"/>
                    <a:cs typeface="Times New Roman" panose="02020603050405020304" pitchFamily="18" charset="0"/>
                  </a:endParaRPr>
                </a:p>
              </p:txBody>
            </p:sp>
            <p:sp>
              <p:nvSpPr>
                <p:cNvPr id="30" name="TextBox 29"/>
                <p:cNvSpPr txBox="1"/>
                <p:nvPr/>
              </p:nvSpPr>
              <p:spPr>
                <a:xfrm>
                  <a:off x="3506163" y="1412773"/>
                  <a:ext cx="1499718" cy="1257769"/>
                </a:xfrm>
                <a:prstGeom prst="can">
                  <a:avLst/>
                </a:prstGeom>
                <a:ln>
                  <a:solidFill>
                    <a:srgbClr val="C00000"/>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1600" dirty="0">
                      <a:latin typeface="Times New Roman" panose="02020603050405020304" pitchFamily="18" charset="0"/>
                      <a:cs typeface="Times New Roman" panose="02020603050405020304" pitchFamily="18" charset="0"/>
                    </a:rPr>
                    <a:t>Модульдік </a:t>
                  </a:r>
                  <a:r>
                    <a:rPr lang="en-US" sz="1600" dirty="0" err="1">
                      <a:latin typeface="Times New Roman" panose="02020603050405020304" pitchFamily="18" charset="0"/>
                      <a:cs typeface="Times New Roman" panose="02020603050405020304" pitchFamily="18" charset="0"/>
                    </a:rPr>
                    <a:t>оқыту</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технологиясы</a:t>
                  </a:r>
                  <a:r>
                    <a:rPr lang="kk-KZ" sz="1600" dirty="0">
                      <a:latin typeface="Times New Roman" panose="02020603050405020304" pitchFamily="18" charset="0"/>
                      <a:cs typeface="Times New Roman" panose="02020603050405020304" pitchFamily="18" charset="0"/>
                    </a:rPr>
                    <a:t>-5</a:t>
                  </a:r>
                  <a:endParaRPr lang="en-US" sz="1600" dirty="0">
                    <a:latin typeface="Times New Roman" panose="02020603050405020304" pitchFamily="18" charset="0"/>
                    <a:cs typeface="Times New Roman" panose="02020603050405020304" pitchFamily="18" charset="0"/>
                  </a:endParaRPr>
                </a:p>
                <a:p>
                  <a:pPr algn="ctr"/>
                  <a:endParaRPr lang="ru-RU" sz="1600" dirty="0">
                    <a:latin typeface="Times New Roman" panose="02020603050405020304" pitchFamily="18" charset="0"/>
                    <a:cs typeface="Times New Roman" panose="02020603050405020304" pitchFamily="18" charset="0"/>
                  </a:endParaRPr>
                </a:p>
              </p:txBody>
            </p:sp>
            <p:sp>
              <p:nvSpPr>
                <p:cNvPr id="31" name="TextBox 30"/>
                <p:cNvSpPr txBox="1"/>
                <p:nvPr/>
              </p:nvSpPr>
              <p:spPr>
                <a:xfrm>
                  <a:off x="5005882" y="1412768"/>
                  <a:ext cx="1285384" cy="1038246"/>
                </a:xfrm>
                <a:prstGeom prst="can">
                  <a:avLst/>
                </a:prstGeom>
                <a:ln>
                  <a:solidFill>
                    <a:srgbClr val="C00000"/>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1600" dirty="0">
                      <a:latin typeface="Times New Roman" panose="02020603050405020304" pitchFamily="18" charset="0"/>
                      <a:cs typeface="Times New Roman" panose="02020603050405020304" pitchFamily="18" charset="0"/>
                    </a:rPr>
                    <a:t>Кейс </a:t>
                  </a:r>
                </a:p>
                <a:p>
                  <a:pPr algn="ctr"/>
                  <a:r>
                    <a:rPr lang="ru-RU" sz="1600" dirty="0">
                      <a:latin typeface="Times New Roman" panose="02020603050405020304" pitchFamily="18" charset="0"/>
                      <a:cs typeface="Times New Roman" panose="02020603050405020304" pitchFamily="18" charset="0"/>
                    </a:rPr>
                    <a:t>Т</a:t>
                  </a:r>
                  <a:r>
                    <a:rPr lang="en-US" sz="1600" dirty="0" err="1">
                      <a:latin typeface="Times New Roman" panose="02020603050405020304" pitchFamily="18" charset="0"/>
                      <a:cs typeface="Times New Roman" panose="02020603050405020304" pitchFamily="18" charset="0"/>
                    </a:rPr>
                    <a:t>ехнология</a:t>
                  </a:r>
                  <a:r>
                    <a:rPr lang="kk-KZ" sz="1600" dirty="0">
                      <a:latin typeface="Times New Roman" panose="02020603050405020304" pitchFamily="18" charset="0"/>
                      <a:cs typeface="Times New Roman" panose="02020603050405020304" pitchFamily="18" charset="0"/>
                    </a:rPr>
                    <a:t>-2 </a:t>
                  </a:r>
                  <a:endParaRPr lang="en-US" sz="1600" dirty="0">
                    <a:latin typeface="Times New Roman" panose="02020603050405020304" pitchFamily="18" charset="0"/>
                    <a:cs typeface="Times New Roman" panose="02020603050405020304" pitchFamily="18" charset="0"/>
                  </a:endParaRPr>
                </a:p>
                <a:p>
                  <a:pPr algn="ctr"/>
                  <a:endParaRPr lang="ru-RU" sz="1600" dirty="0">
                    <a:latin typeface="Times New Roman" panose="02020603050405020304" pitchFamily="18" charset="0"/>
                    <a:cs typeface="Times New Roman" panose="02020603050405020304" pitchFamily="18" charset="0"/>
                  </a:endParaRPr>
                </a:p>
              </p:txBody>
            </p:sp>
            <p:sp>
              <p:nvSpPr>
                <p:cNvPr id="32" name="TextBox 31"/>
                <p:cNvSpPr txBox="1"/>
                <p:nvPr/>
              </p:nvSpPr>
              <p:spPr>
                <a:xfrm>
                  <a:off x="6291265" y="1412767"/>
                  <a:ext cx="1237823" cy="1023765"/>
                </a:xfrm>
                <a:prstGeom prst="can">
                  <a:avLst/>
                </a:prstGeom>
                <a:ln>
                  <a:solidFill>
                    <a:srgbClr val="C00000"/>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1600" dirty="0" err="1">
                      <a:latin typeface="Times New Roman" panose="02020603050405020304" pitchFamily="18" charset="0"/>
                      <a:cs typeface="Times New Roman" panose="02020603050405020304" pitchFamily="18" charset="0"/>
                    </a:rPr>
                    <a:t>Ойын</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технологиясы</a:t>
                  </a:r>
                  <a:r>
                    <a:rPr lang="kk-KZ" sz="1600" dirty="0">
                      <a:latin typeface="Times New Roman" panose="02020603050405020304" pitchFamily="18" charset="0"/>
                      <a:cs typeface="Times New Roman" panose="02020603050405020304" pitchFamily="18" charset="0"/>
                    </a:rPr>
                    <a:t>-5 </a:t>
                  </a:r>
                  <a:endParaRPr lang="en-US" sz="1600" dirty="0">
                    <a:latin typeface="Times New Roman" panose="02020603050405020304" pitchFamily="18" charset="0"/>
                    <a:cs typeface="Times New Roman" panose="02020603050405020304" pitchFamily="18" charset="0"/>
                  </a:endParaRPr>
                </a:p>
                <a:p>
                  <a:pPr algn="ctr"/>
                  <a:endParaRPr lang="en-US" sz="1600" dirty="0">
                    <a:latin typeface="Times New Roman" panose="02020603050405020304" pitchFamily="18" charset="0"/>
                    <a:cs typeface="Times New Roman" panose="02020603050405020304" pitchFamily="18" charset="0"/>
                  </a:endParaRPr>
                </a:p>
              </p:txBody>
            </p:sp>
          </p:grpSp>
          <p:sp>
            <p:nvSpPr>
              <p:cNvPr id="33" name="TextBox 32"/>
              <p:cNvSpPr txBox="1"/>
              <p:nvPr/>
            </p:nvSpPr>
            <p:spPr>
              <a:xfrm>
                <a:off x="7020272" y="2060847"/>
                <a:ext cx="1296144" cy="1734026"/>
              </a:xfrm>
              <a:prstGeom prst="can">
                <a:avLst/>
              </a:prstGeom>
              <a:ln>
                <a:solidFill>
                  <a:srgbClr val="C00000"/>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1600" dirty="0" err="1">
                    <a:latin typeface="Times New Roman" panose="02020603050405020304" pitchFamily="18" charset="0"/>
                    <a:cs typeface="Times New Roman" panose="02020603050405020304" pitchFamily="18" charset="0"/>
                  </a:rPr>
                  <a:t>Компьютерлк</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технология</a:t>
                </a:r>
                <a:r>
                  <a:rPr lang="kk-KZ" sz="1600" dirty="0">
                    <a:latin typeface="Times New Roman" panose="02020603050405020304" pitchFamily="18" charset="0"/>
                    <a:cs typeface="Times New Roman" panose="02020603050405020304" pitchFamily="18" charset="0"/>
                  </a:rPr>
                  <a:t>-10</a:t>
                </a:r>
                <a:endParaRPr lang="en-US" sz="1600" dirty="0">
                  <a:latin typeface="Times New Roman" panose="02020603050405020304" pitchFamily="18" charset="0"/>
                  <a:cs typeface="Times New Roman" panose="02020603050405020304" pitchFamily="18" charset="0"/>
                </a:endParaRPr>
              </a:p>
              <a:p>
                <a:pPr algn="ctr"/>
                <a:endParaRPr lang="en-US" sz="1600" dirty="0">
                  <a:latin typeface="Times New Roman" panose="02020603050405020304" pitchFamily="18" charset="0"/>
                  <a:cs typeface="Times New Roman" panose="02020603050405020304" pitchFamily="18" charset="0"/>
                </a:endParaRPr>
              </a:p>
            </p:txBody>
          </p:sp>
          <p:sp>
            <p:nvSpPr>
              <p:cNvPr id="34" name="TextBox 33"/>
              <p:cNvSpPr txBox="1"/>
              <p:nvPr/>
            </p:nvSpPr>
            <p:spPr>
              <a:xfrm>
                <a:off x="8316416" y="2060845"/>
                <a:ext cx="1152128" cy="1683909"/>
              </a:xfrm>
              <a:prstGeom prst="can">
                <a:avLst/>
              </a:prstGeom>
              <a:ln>
                <a:solidFill>
                  <a:srgbClr val="C00000"/>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1600" dirty="0" err="1">
                    <a:latin typeface="Times New Roman" panose="02020603050405020304" pitchFamily="18" charset="0"/>
                    <a:cs typeface="Times New Roman" panose="02020603050405020304" pitchFamily="18" charset="0"/>
                  </a:rPr>
                  <a:t>Интерактивті</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технология</a:t>
                </a:r>
                <a:r>
                  <a:rPr lang="kk-KZ" sz="1600" dirty="0">
                    <a:latin typeface="Times New Roman" panose="02020603050405020304" pitchFamily="18" charset="0"/>
                    <a:cs typeface="Times New Roman" panose="02020603050405020304" pitchFamily="18" charset="0"/>
                  </a:rPr>
                  <a:t>-15</a:t>
                </a:r>
                <a:endParaRPr lang="en-US" sz="1600" dirty="0">
                  <a:latin typeface="Times New Roman" panose="02020603050405020304" pitchFamily="18" charset="0"/>
                  <a:cs typeface="Times New Roman" panose="02020603050405020304" pitchFamily="18" charset="0"/>
                </a:endParaRPr>
              </a:p>
              <a:p>
                <a:pPr algn="ctr"/>
                <a:endParaRPr lang="en-US" sz="1600" dirty="0">
                  <a:latin typeface="Times New Roman" panose="02020603050405020304" pitchFamily="18" charset="0"/>
                  <a:cs typeface="Times New Roman" panose="02020603050405020304" pitchFamily="18" charset="0"/>
                </a:endParaRPr>
              </a:p>
            </p:txBody>
          </p:sp>
        </p:grpSp>
        <p:cxnSp>
          <p:nvCxnSpPr>
            <p:cNvPr id="37" name="Прямая соединительная линия 36"/>
            <p:cNvCxnSpPr>
              <a:stCxn id="7" idx="2"/>
            </p:cNvCxnSpPr>
            <p:nvPr/>
          </p:nvCxnSpPr>
          <p:spPr>
            <a:xfrm rot="5400000" flipH="1">
              <a:off x="4031623" y="2025046"/>
              <a:ext cx="71843" cy="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Прямая соединительная линия 38"/>
            <p:cNvCxnSpPr/>
            <p:nvPr/>
          </p:nvCxnSpPr>
          <p:spPr>
            <a:xfrm>
              <a:off x="467544" y="1988840"/>
              <a:ext cx="784887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Прямая соединительная линия 42"/>
            <p:cNvCxnSpPr/>
            <p:nvPr/>
          </p:nvCxnSpPr>
          <p:spPr>
            <a:xfrm>
              <a:off x="467544" y="1988840"/>
              <a:ext cx="0" cy="216024"/>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Прямая соединительная линия 43"/>
            <p:cNvCxnSpPr/>
            <p:nvPr/>
          </p:nvCxnSpPr>
          <p:spPr>
            <a:xfrm>
              <a:off x="1619672" y="1988840"/>
              <a:ext cx="0" cy="216024"/>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Прямая соединительная линия 44"/>
            <p:cNvCxnSpPr/>
            <p:nvPr/>
          </p:nvCxnSpPr>
          <p:spPr>
            <a:xfrm>
              <a:off x="2627784" y="1988840"/>
              <a:ext cx="0" cy="216024"/>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Прямая соединительная линия 45"/>
            <p:cNvCxnSpPr/>
            <p:nvPr/>
          </p:nvCxnSpPr>
          <p:spPr>
            <a:xfrm>
              <a:off x="3779912" y="1988840"/>
              <a:ext cx="0" cy="216024"/>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Прямая соединительная линия 47"/>
            <p:cNvCxnSpPr/>
            <p:nvPr/>
          </p:nvCxnSpPr>
          <p:spPr>
            <a:xfrm>
              <a:off x="5004048" y="1988840"/>
              <a:ext cx="0" cy="216024"/>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Прямая соединительная линия 48"/>
            <p:cNvCxnSpPr/>
            <p:nvPr/>
          </p:nvCxnSpPr>
          <p:spPr>
            <a:xfrm>
              <a:off x="6012160" y="1988840"/>
              <a:ext cx="0" cy="216024"/>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Прямая соединительная линия 49"/>
            <p:cNvCxnSpPr/>
            <p:nvPr/>
          </p:nvCxnSpPr>
          <p:spPr>
            <a:xfrm>
              <a:off x="7164288" y="1988840"/>
              <a:ext cx="0" cy="216024"/>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Прямая соединительная линия 50"/>
            <p:cNvCxnSpPr/>
            <p:nvPr/>
          </p:nvCxnSpPr>
          <p:spPr>
            <a:xfrm>
              <a:off x="8316416" y="1988840"/>
              <a:ext cx="0" cy="216024"/>
            </a:xfrm>
            <a:prstGeom prst="line">
              <a:avLst/>
            </a:prstGeom>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684856" y="3568500"/>
              <a:ext cx="7704856" cy="929481"/>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1600" dirty="0">
                  <a:solidFill>
                    <a:srgbClr val="002060"/>
                  </a:solidFill>
                  <a:latin typeface="Times New Roman" panose="02020603050405020304" pitchFamily="18" charset="0"/>
                  <a:cs typeface="Times New Roman" panose="02020603050405020304" pitchFamily="18" charset="0"/>
                </a:rPr>
                <a:t>                                1</a:t>
              </a:r>
              <a:r>
                <a:rPr lang="ru-RU" sz="1600" dirty="0">
                  <a:solidFill>
                    <a:srgbClr val="002060"/>
                  </a:solidFill>
                  <a:latin typeface="Times New Roman" panose="02020603050405020304" pitchFamily="18" charset="0"/>
                  <a:cs typeface="Times New Roman" panose="02020603050405020304" pitchFamily="18" charset="0"/>
                </a:rPr>
                <a:t> </a:t>
              </a:r>
              <a:r>
                <a:rPr lang="ru-RU" sz="1600" dirty="0" err="1">
                  <a:solidFill>
                    <a:srgbClr val="002060"/>
                  </a:solidFill>
                  <a:latin typeface="Times New Roman" panose="02020603050405020304" pitchFamily="18" charset="0"/>
                  <a:cs typeface="Times New Roman" panose="02020603050405020304" pitchFamily="18" charset="0"/>
                </a:rPr>
                <a:t>кезең: оқып үйрену</a:t>
              </a:r>
              <a:r>
                <a:rPr lang="en-US" sz="1600" dirty="0">
                  <a:solidFill>
                    <a:srgbClr val="002060"/>
                  </a:solidFill>
                  <a:latin typeface="Times New Roman" panose="02020603050405020304" pitchFamily="18" charset="0"/>
                  <a:cs typeface="Times New Roman" panose="02020603050405020304" pitchFamily="18" charset="0"/>
                </a:rPr>
                <a:t> </a:t>
              </a:r>
              <a:r>
                <a:rPr lang="ru-RU" sz="1600" dirty="0">
                  <a:solidFill>
                    <a:srgbClr val="002060"/>
                  </a:solidFill>
                  <a:latin typeface="Times New Roman" panose="02020603050405020304" pitchFamily="18" charset="0"/>
                  <a:cs typeface="Times New Roman" panose="02020603050405020304" pitchFamily="18" charset="0"/>
                </a:rPr>
                <a:t>                              </a:t>
              </a:r>
              <a:r>
                <a:rPr lang="en-US" sz="1600" dirty="0">
                  <a:solidFill>
                    <a:srgbClr val="002060"/>
                  </a:solidFill>
                  <a:latin typeface="Times New Roman" panose="02020603050405020304" pitchFamily="18" charset="0"/>
                  <a:cs typeface="Times New Roman" panose="02020603050405020304" pitchFamily="18" charset="0"/>
                </a:rPr>
                <a:t> 2 кезең: меңгеру                      3 кезең: өмірге ендіру                    4 кезең: дамыту </a:t>
              </a:r>
            </a:p>
            <a:p>
              <a:pPr algn="ctr"/>
              <a:r>
                <a:rPr lang="en-US" sz="1600" b="1" dirty="0">
                  <a:solidFill>
                    <a:srgbClr val="C00000"/>
                  </a:solidFill>
                  <a:latin typeface="Times New Roman" panose="02020603050405020304" pitchFamily="18" charset="0"/>
                  <a:cs typeface="Times New Roman" panose="02020603050405020304" pitchFamily="18" charset="0"/>
                </a:rPr>
                <a:t>Оқытудың ақпараттық-коммуникациялық технологияларын енгізу     </a:t>
              </a:r>
            </a:p>
            <a:p>
              <a:r>
                <a:rPr lang="en-US" sz="1600" b="1" dirty="0">
                  <a:solidFill>
                    <a:srgbClr val="C00000"/>
                  </a:solidFill>
                  <a:latin typeface="Times New Roman" panose="02020603050405020304" pitchFamily="18" charset="0"/>
                  <a:cs typeface="Times New Roman" panose="02020603050405020304" pitchFamily="18" charset="0"/>
                </a:rPr>
                <a:t>      </a:t>
              </a:r>
              <a:endParaRPr lang="ru-RU" sz="1600" b="1" dirty="0">
                <a:solidFill>
                  <a:srgbClr val="C00000"/>
                </a:solidFill>
                <a:latin typeface="Times New Roman" panose="02020603050405020304" pitchFamily="18" charset="0"/>
                <a:cs typeface="Times New Roman" panose="02020603050405020304" pitchFamily="18" charset="0"/>
              </a:endParaRPr>
            </a:p>
          </p:txBody>
        </p:sp>
        <p:cxnSp>
          <p:nvCxnSpPr>
            <p:cNvPr id="56" name="Прямая соединительная линия 55"/>
            <p:cNvCxnSpPr/>
            <p:nvPr/>
          </p:nvCxnSpPr>
          <p:spPr>
            <a:xfrm>
              <a:off x="619944" y="2141240"/>
              <a:ext cx="0" cy="216024"/>
            </a:xfrm>
            <a:prstGeom prst="line">
              <a:avLst/>
            </a:prstGeom>
          </p:spPr>
          <p:style>
            <a:lnRef idx="1">
              <a:schemeClr val="accent1"/>
            </a:lnRef>
            <a:fillRef idx="0">
              <a:schemeClr val="accent1"/>
            </a:fillRef>
            <a:effectRef idx="0">
              <a:schemeClr val="accent1"/>
            </a:effectRef>
            <a:fontRef idx="minor">
              <a:schemeClr val="tx1"/>
            </a:fontRef>
          </p:style>
        </p:cxnSp>
        <p:sp>
          <p:nvSpPr>
            <p:cNvPr id="82" name="Выгнутая влево стрелка 81"/>
            <p:cNvSpPr/>
            <p:nvPr/>
          </p:nvSpPr>
          <p:spPr>
            <a:xfrm rot="10800000">
              <a:off x="8598447" y="3815063"/>
              <a:ext cx="366041" cy="385017"/>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solidFill>
                  <a:schemeClr val="tx1"/>
                </a:solidFill>
              </a:endParaRPr>
            </a:p>
          </p:txBody>
        </p:sp>
        <p:sp>
          <p:nvSpPr>
            <p:cNvPr id="83" name="Выгнутая влево стрелка 82"/>
            <p:cNvSpPr/>
            <p:nvPr/>
          </p:nvSpPr>
          <p:spPr>
            <a:xfrm rot="10800000" flipH="1">
              <a:off x="249085" y="3568501"/>
              <a:ext cx="385242" cy="462021"/>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solidFill>
                  <a:schemeClr val="tx1"/>
                </a:solidFill>
              </a:endParaRPr>
            </a:p>
          </p:txBody>
        </p:sp>
      </p:grpSp>
      <p:pic>
        <p:nvPicPr>
          <p:cNvPr id="36" name="Picture 2" descr="L:\SAM_0652.JPG"/>
          <p:cNvPicPr>
            <a:picLocks noChangeAspect="1" noChangeArrowheads="1"/>
          </p:cNvPicPr>
          <p:nvPr/>
        </p:nvPicPr>
        <p:blipFill>
          <a:blip r:embed="rId3" cstate="print">
            <a:lum bright="20000" contrast="20000"/>
          </a:blip>
          <a:srcRect t="28723"/>
          <a:stretch>
            <a:fillRect/>
          </a:stretch>
        </p:blipFill>
        <p:spPr bwMode="auto">
          <a:xfrm>
            <a:off x="3428992" y="5143512"/>
            <a:ext cx="2391279" cy="1357322"/>
          </a:xfrm>
          <a:prstGeom prst="rect">
            <a:avLst/>
          </a:prstGeom>
          <a:noFill/>
          <a:ln w="9525">
            <a:noFill/>
            <a:miter lim="800000"/>
            <a:headEnd/>
            <a:tailEnd/>
          </a:ln>
        </p:spPr>
      </p:pic>
      <p:pic>
        <p:nvPicPr>
          <p:cNvPr id="38" name="Рисунок 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57290" y="5143512"/>
            <a:ext cx="1775828" cy="1428760"/>
          </a:xfrm>
          <a:prstGeom prst="rect">
            <a:avLst/>
          </a:prstGeom>
        </p:spPr>
      </p:pic>
      <p:pic>
        <p:nvPicPr>
          <p:cNvPr id="40" name="Рисунок 3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29322" y="5072074"/>
            <a:ext cx="2036325" cy="1482254"/>
          </a:xfrm>
          <a:prstGeom prst="rect">
            <a:avLst/>
          </a:prstGeom>
        </p:spPr>
      </p:pic>
      <p:sp>
        <p:nvSpPr>
          <p:cNvPr id="42" name="Прямоугольник 41"/>
          <p:cNvSpPr/>
          <p:nvPr/>
        </p:nvSpPr>
        <p:spPr>
          <a:xfrm>
            <a:off x="428596" y="285729"/>
            <a:ext cx="8501122" cy="400110"/>
          </a:xfrm>
          <a:prstGeom prst="rect">
            <a:avLst/>
          </a:prstGeom>
        </p:spPr>
        <p:txBody>
          <a:bodyPr wrap="square">
            <a:spAutoFit/>
          </a:bodyPr>
          <a:lstStyle/>
          <a:p>
            <a:pPr algn="ctr"/>
            <a:r>
              <a:rPr lang="ru-RU" sz="2000" dirty="0" err="1">
                <a:solidFill>
                  <a:srgbClr val="002060"/>
                </a:solidFill>
                <a:latin typeface="Times New Roman" panose="02020603050405020304" pitchFamily="18" charset="0"/>
                <a:cs typeface="Times New Roman" panose="02020603050405020304" pitchFamily="18" charset="0"/>
              </a:rPr>
              <a:t>Қазіргі заманғы білім</a:t>
            </a:r>
            <a:r>
              <a:rPr lang="ru-RU" sz="2000" dirty="0">
                <a:solidFill>
                  <a:srgbClr val="002060"/>
                </a:solidFill>
                <a:latin typeface="Times New Roman" panose="02020603050405020304" pitchFamily="18" charset="0"/>
                <a:cs typeface="Times New Roman" panose="02020603050405020304" pitchFamily="18" charset="0"/>
              </a:rPr>
              <a:t> беру </a:t>
            </a:r>
            <a:r>
              <a:rPr lang="ru-RU" sz="2000" dirty="0" err="1">
                <a:solidFill>
                  <a:srgbClr val="002060"/>
                </a:solidFill>
                <a:latin typeface="Times New Roman" panose="02020603050405020304" pitchFamily="18" charset="0"/>
                <a:cs typeface="Times New Roman" panose="02020603050405020304" pitchFamily="18" charset="0"/>
              </a:rPr>
              <a:t>технологияларын</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тиімді</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қолдану</a:t>
            </a:r>
            <a:endParaRPr lang="ru-RU" sz="2000"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4" descr="C:\Users\Aigul\Desktop\2 фон.jpg"/>
          <p:cNvPicPr>
            <a:picLocks noChangeAspect="1" noChangeArrowheads="1"/>
          </p:cNvPicPr>
          <p:nvPr/>
        </p:nvPicPr>
        <p:blipFill>
          <a:blip r:embed="rId2" cstate="print"/>
          <a:srcRect/>
          <a:stretch>
            <a:fillRect/>
          </a:stretch>
        </p:blipFill>
        <p:spPr bwMode="auto">
          <a:xfrm rot="5400000">
            <a:off x="1154114" y="-1160463"/>
            <a:ext cx="6864350" cy="9172575"/>
          </a:xfrm>
          <a:prstGeom prst="rect">
            <a:avLst/>
          </a:prstGeom>
          <a:noFill/>
          <a:ln w="9525">
            <a:noFill/>
            <a:miter lim="800000"/>
            <a:headEnd/>
            <a:tailEnd/>
          </a:ln>
        </p:spPr>
      </p:pic>
      <p:grpSp>
        <p:nvGrpSpPr>
          <p:cNvPr id="12" name="Группа 275"/>
          <p:cNvGrpSpPr/>
          <p:nvPr/>
        </p:nvGrpSpPr>
        <p:grpSpPr>
          <a:xfrm>
            <a:off x="251520" y="1000107"/>
            <a:ext cx="8640960" cy="5307743"/>
            <a:chOff x="179512" y="3573016"/>
            <a:chExt cx="8640960" cy="2886969"/>
          </a:xfrm>
        </p:grpSpPr>
        <p:grpSp>
          <p:nvGrpSpPr>
            <p:cNvPr id="13" name="Группа 176"/>
            <p:cNvGrpSpPr/>
            <p:nvPr/>
          </p:nvGrpSpPr>
          <p:grpSpPr>
            <a:xfrm>
              <a:off x="179512" y="3573016"/>
              <a:ext cx="8640960" cy="1865753"/>
              <a:chOff x="395536" y="3717041"/>
              <a:chExt cx="8568952" cy="2439253"/>
            </a:xfrm>
          </p:grpSpPr>
          <p:grpSp>
            <p:nvGrpSpPr>
              <p:cNvPr id="14" name="Группа 110"/>
              <p:cNvGrpSpPr/>
              <p:nvPr/>
            </p:nvGrpSpPr>
            <p:grpSpPr>
              <a:xfrm>
                <a:off x="395536" y="3717041"/>
                <a:ext cx="8568952" cy="1176121"/>
                <a:chOff x="323528" y="3717041"/>
                <a:chExt cx="8820472" cy="1298587"/>
              </a:xfrm>
            </p:grpSpPr>
            <p:sp>
              <p:nvSpPr>
                <p:cNvPr id="74" name="TextBox 73"/>
                <p:cNvSpPr txBox="1"/>
                <p:nvPr/>
              </p:nvSpPr>
              <p:spPr>
                <a:xfrm>
                  <a:off x="3203848" y="4149090"/>
                  <a:ext cx="2520280" cy="24165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dirty="0">
                      <a:latin typeface="Times New Roman" panose="02020603050405020304" pitchFamily="18" charset="0"/>
                      <a:cs typeface="Times New Roman" panose="02020603050405020304" pitchFamily="18" charset="0"/>
                    </a:rPr>
                    <a:t>мұғалім</a:t>
                  </a:r>
                  <a:endParaRPr lang="ru-RU" sz="1400" dirty="0">
                    <a:latin typeface="Times New Roman" panose="02020603050405020304" pitchFamily="18" charset="0"/>
                    <a:cs typeface="Times New Roman" panose="02020603050405020304" pitchFamily="18" charset="0"/>
                  </a:endParaRPr>
                </a:p>
              </p:txBody>
            </p:sp>
            <p:sp>
              <p:nvSpPr>
                <p:cNvPr id="73" name="TextBox 72"/>
                <p:cNvSpPr txBox="1"/>
                <p:nvPr/>
              </p:nvSpPr>
              <p:spPr>
                <a:xfrm>
                  <a:off x="3203848" y="3717041"/>
                  <a:ext cx="2520280" cy="21748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200" dirty="0">
                      <a:latin typeface="Times New Roman" panose="02020603050405020304" pitchFamily="18" charset="0"/>
                      <a:cs typeface="Times New Roman" panose="02020603050405020304" pitchFamily="18" charset="0"/>
                    </a:rPr>
                    <a:t>Шеберлік сыныптар</a:t>
                  </a:r>
                  <a:endParaRPr lang="ru-RU" sz="1200" dirty="0">
                    <a:latin typeface="Times New Roman" panose="02020603050405020304" pitchFamily="18" charset="0"/>
                    <a:cs typeface="Times New Roman" panose="02020603050405020304" pitchFamily="18" charset="0"/>
                  </a:endParaRPr>
                </a:p>
              </p:txBody>
            </p:sp>
            <p:sp>
              <p:nvSpPr>
                <p:cNvPr id="75" name="TextBox 74"/>
                <p:cNvSpPr txBox="1"/>
                <p:nvPr/>
              </p:nvSpPr>
              <p:spPr>
                <a:xfrm>
                  <a:off x="323528" y="4221100"/>
                  <a:ext cx="1008112" cy="24165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dirty="0">
                      <a:latin typeface="Times New Roman" panose="02020603050405020304" pitchFamily="18" charset="0"/>
                      <a:cs typeface="Times New Roman" panose="02020603050405020304" pitchFamily="18" charset="0"/>
                    </a:rPr>
                    <a:t>ізденуші</a:t>
                  </a:r>
                  <a:endParaRPr lang="ru-RU" sz="1400" dirty="0">
                    <a:latin typeface="Times New Roman" panose="02020603050405020304" pitchFamily="18" charset="0"/>
                    <a:cs typeface="Times New Roman" panose="02020603050405020304" pitchFamily="18" charset="0"/>
                  </a:endParaRPr>
                </a:p>
              </p:txBody>
            </p:sp>
            <p:sp>
              <p:nvSpPr>
                <p:cNvPr id="76" name="TextBox 75"/>
                <p:cNvSpPr txBox="1"/>
                <p:nvPr/>
              </p:nvSpPr>
              <p:spPr>
                <a:xfrm>
                  <a:off x="395536" y="4653150"/>
                  <a:ext cx="1800200" cy="36247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200" dirty="0">
                      <a:latin typeface="Times New Roman" panose="02020603050405020304" pitchFamily="18" charset="0"/>
                      <a:cs typeface="Times New Roman" panose="02020603050405020304" pitchFamily="18" charset="0"/>
                    </a:rPr>
                    <a:t>Шеберлікті шыңдаушы</a:t>
                  </a:r>
                </a:p>
                <a:p>
                  <a:pPr algn="ctr"/>
                  <a:endParaRPr lang="ru-RU" sz="1200" dirty="0">
                    <a:latin typeface="Times New Roman" panose="02020603050405020304" pitchFamily="18" charset="0"/>
                    <a:cs typeface="Times New Roman" panose="02020603050405020304" pitchFamily="18" charset="0"/>
                  </a:endParaRPr>
                </a:p>
              </p:txBody>
            </p:sp>
            <p:sp>
              <p:nvSpPr>
                <p:cNvPr id="77" name="TextBox 76"/>
                <p:cNvSpPr txBox="1"/>
                <p:nvPr/>
              </p:nvSpPr>
              <p:spPr>
                <a:xfrm>
                  <a:off x="2411760" y="4653150"/>
                  <a:ext cx="1800200" cy="36247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200" dirty="0">
                      <a:latin typeface="Times New Roman" panose="02020603050405020304" pitchFamily="18" charset="0"/>
                      <a:cs typeface="Times New Roman" panose="02020603050405020304" pitchFamily="18" charset="0"/>
                    </a:rPr>
                    <a:t>Ұйымдастырушы бастауыш  топ</a:t>
                  </a:r>
                  <a:endParaRPr lang="ru-RU" sz="1200" dirty="0">
                    <a:latin typeface="Times New Roman" panose="02020603050405020304" pitchFamily="18" charset="0"/>
                    <a:cs typeface="Times New Roman" panose="02020603050405020304" pitchFamily="18" charset="0"/>
                  </a:endParaRPr>
                </a:p>
              </p:txBody>
            </p:sp>
            <p:sp>
              <p:nvSpPr>
                <p:cNvPr id="78" name="TextBox 77"/>
                <p:cNvSpPr txBox="1"/>
                <p:nvPr/>
              </p:nvSpPr>
              <p:spPr>
                <a:xfrm>
                  <a:off x="7343800" y="4077083"/>
                  <a:ext cx="1800200" cy="36247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200" dirty="0">
                      <a:latin typeface="Times New Roman" panose="02020603050405020304" pitchFamily="18" charset="0"/>
                      <a:cs typeface="Times New Roman" panose="02020603050405020304" pitchFamily="18" charset="0"/>
                    </a:rPr>
                    <a:t>Танымдық іс әрекетті белсендіруші</a:t>
                  </a:r>
                  <a:endParaRPr lang="ru-RU" sz="1200" dirty="0">
                    <a:latin typeface="Times New Roman" panose="02020603050405020304" pitchFamily="18" charset="0"/>
                    <a:cs typeface="Times New Roman" panose="02020603050405020304" pitchFamily="18" charset="0"/>
                  </a:endParaRPr>
                </a:p>
              </p:txBody>
            </p:sp>
            <p:sp>
              <p:nvSpPr>
                <p:cNvPr id="79" name="TextBox 78"/>
                <p:cNvSpPr txBox="1"/>
                <p:nvPr/>
              </p:nvSpPr>
              <p:spPr>
                <a:xfrm>
                  <a:off x="4355976" y="4653150"/>
                  <a:ext cx="1440160" cy="36247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200" dirty="0">
                      <a:latin typeface="Times New Roman" panose="02020603050405020304" pitchFamily="18" charset="0"/>
                      <a:cs typeface="Times New Roman" panose="02020603050405020304" pitchFamily="18" charset="0"/>
                    </a:rPr>
                    <a:t>Шығармашылықты дамытушы</a:t>
                  </a:r>
                  <a:endParaRPr lang="ru-RU" sz="1200" dirty="0">
                    <a:latin typeface="Times New Roman" panose="02020603050405020304" pitchFamily="18" charset="0"/>
                    <a:cs typeface="Times New Roman" panose="02020603050405020304" pitchFamily="18" charset="0"/>
                  </a:endParaRPr>
                </a:p>
              </p:txBody>
            </p:sp>
            <p:sp>
              <p:nvSpPr>
                <p:cNvPr id="80" name="TextBox 79"/>
                <p:cNvSpPr txBox="1"/>
                <p:nvPr/>
              </p:nvSpPr>
              <p:spPr>
                <a:xfrm>
                  <a:off x="6012160" y="4653150"/>
                  <a:ext cx="1800200" cy="36247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200" dirty="0">
                      <a:latin typeface="Times New Roman" panose="02020603050405020304" pitchFamily="18" charset="0"/>
                      <a:cs typeface="Times New Roman" panose="02020603050405020304" pitchFamily="18" charset="0"/>
                    </a:rPr>
                    <a:t>Ойлау дағдыларын жетілдіруші</a:t>
                  </a:r>
                  <a:endParaRPr lang="ru-RU" sz="1200" dirty="0">
                    <a:latin typeface="Times New Roman" panose="02020603050405020304" pitchFamily="18" charset="0"/>
                    <a:cs typeface="Times New Roman" panose="02020603050405020304" pitchFamily="18" charset="0"/>
                  </a:endParaRPr>
                </a:p>
              </p:txBody>
            </p:sp>
            <p:cxnSp>
              <p:nvCxnSpPr>
                <p:cNvPr id="85" name="Прямая со стрелкой 84"/>
                <p:cNvCxnSpPr/>
                <p:nvPr/>
              </p:nvCxnSpPr>
              <p:spPr>
                <a:xfrm>
                  <a:off x="4283968" y="4005064"/>
                  <a:ext cx="0" cy="14401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7" name="Прямая со стрелкой 86"/>
                <p:cNvCxnSpPr>
                  <a:stCxn id="74" idx="1"/>
                  <a:endCxn id="75" idx="3"/>
                </p:cNvCxnSpPr>
                <p:nvPr/>
              </p:nvCxnSpPr>
              <p:spPr>
                <a:xfrm rot="10800000" flipV="1">
                  <a:off x="1331641" y="4269918"/>
                  <a:ext cx="1872208" cy="7200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9" name="Прямая со стрелкой 88"/>
                <p:cNvCxnSpPr>
                  <a:stCxn id="74" idx="1"/>
                </p:cNvCxnSpPr>
                <p:nvPr/>
              </p:nvCxnSpPr>
              <p:spPr>
                <a:xfrm rot="10800000" flipV="1">
                  <a:off x="1763690" y="4269916"/>
                  <a:ext cx="1440158" cy="3832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5" name="Прямая со стрелкой 94"/>
                <p:cNvCxnSpPr>
                  <a:stCxn id="74" idx="3"/>
                  <a:endCxn id="78" idx="1"/>
                </p:cNvCxnSpPr>
                <p:nvPr/>
              </p:nvCxnSpPr>
              <p:spPr>
                <a:xfrm flipV="1">
                  <a:off x="5724128" y="4258322"/>
                  <a:ext cx="1619672" cy="1159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7" name="Прямая со стрелкой 96"/>
                <p:cNvCxnSpPr>
                  <a:stCxn id="74" idx="3"/>
                  <a:endCxn id="80" idx="0"/>
                </p:cNvCxnSpPr>
                <p:nvPr/>
              </p:nvCxnSpPr>
              <p:spPr>
                <a:xfrm>
                  <a:off x="5724128" y="4269918"/>
                  <a:ext cx="1188133" cy="38323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9" name="Прямая со стрелкой 98"/>
                <p:cNvCxnSpPr>
                  <a:stCxn id="74" idx="3"/>
                  <a:endCxn id="74" idx="3"/>
                </p:cNvCxnSpPr>
                <p:nvPr/>
              </p:nvCxnSpPr>
              <p:spPr>
                <a:xfrm>
                  <a:off x="5724128" y="4269916"/>
                  <a:ext cx="1621" cy="124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9" name="Прямая со стрелкой 108"/>
                <p:cNvCxnSpPr/>
                <p:nvPr/>
              </p:nvCxnSpPr>
              <p:spPr>
                <a:xfrm>
                  <a:off x="3635896" y="4437112"/>
                  <a:ext cx="0" cy="2160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0" name="Прямая со стрелкой 109"/>
                <p:cNvCxnSpPr/>
                <p:nvPr/>
              </p:nvCxnSpPr>
              <p:spPr>
                <a:xfrm>
                  <a:off x="4860032" y="4437112"/>
                  <a:ext cx="0" cy="2160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grpSp>
            <p:nvGrpSpPr>
              <p:cNvPr id="15" name="Группа 111"/>
              <p:cNvGrpSpPr/>
              <p:nvPr/>
            </p:nvGrpSpPr>
            <p:grpSpPr>
              <a:xfrm>
                <a:off x="539552" y="5085193"/>
                <a:ext cx="5110655" cy="1061072"/>
                <a:chOff x="545893" y="3717050"/>
                <a:chExt cx="5260666" cy="1171560"/>
              </a:xfrm>
            </p:grpSpPr>
            <p:sp>
              <p:nvSpPr>
                <p:cNvPr id="113" name="TextBox 112"/>
                <p:cNvSpPr txBox="1"/>
                <p:nvPr/>
              </p:nvSpPr>
              <p:spPr>
                <a:xfrm>
                  <a:off x="545893" y="4194088"/>
                  <a:ext cx="2520280" cy="21748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200" dirty="0">
                      <a:latin typeface="Times New Roman" panose="02020603050405020304" pitchFamily="18" charset="0"/>
                      <a:cs typeface="Times New Roman" panose="02020603050405020304" pitchFamily="18" charset="0"/>
                    </a:rPr>
                    <a:t>мақсатқа жете білу</a:t>
                  </a:r>
                  <a:endParaRPr lang="ru-RU" sz="1200" dirty="0">
                    <a:latin typeface="Times New Roman" panose="02020603050405020304" pitchFamily="18" charset="0"/>
                    <a:cs typeface="Times New Roman" panose="02020603050405020304" pitchFamily="18" charset="0"/>
                  </a:endParaRPr>
                </a:p>
              </p:txBody>
            </p:sp>
            <p:sp>
              <p:nvSpPr>
                <p:cNvPr id="114" name="TextBox 113"/>
                <p:cNvSpPr txBox="1"/>
                <p:nvPr/>
              </p:nvSpPr>
              <p:spPr>
                <a:xfrm>
                  <a:off x="3286279" y="3717050"/>
                  <a:ext cx="2520280" cy="28998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a:latin typeface="Times New Roman" panose="02020603050405020304" pitchFamily="18" charset="0"/>
                      <a:cs typeface="Times New Roman" panose="02020603050405020304" pitchFamily="18" charset="0"/>
                    </a:rPr>
                    <a:t>оқушы</a:t>
                  </a:r>
                  <a:endParaRPr lang="ru-RU" dirty="0">
                    <a:latin typeface="Times New Roman" panose="02020603050405020304" pitchFamily="18" charset="0"/>
                    <a:cs typeface="Times New Roman" panose="02020603050405020304" pitchFamily="18" charset="0"/>
                  </a:endParaRPr>
                </a:p>
              </p:txBody>
            </p:sp>
            <p:sp>
              <p:nvSpPr>
                <p:cNvPr id="115" name="TextBox 114"/>
                <p:cNvSpPr txBox="1"/>
                <p:nvPr/>
              </p:nvSpPr>
              <p:spPr>
                <a:xfrm>
                  <a:off x="545893" y="3796553"/>
                  <a:ext cx="1482432" cy="20540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050" dirty="0">
                      <a:latin typeface="Times New Roman" panose="02020603050405020304" pitchFamily="18" charset="0"/>
                      <a:cs typeface="Times New Roman" panose="02020603050405020304" pitchFamily="18" charset="0"/>
                    </a:rPr>
                    <a:t>Мақсат қоя білу</a:t>
                  </a:r>
                  <a:endParaRPr lang="ru-RU" sz="1050" dirty="0">
                    <a:latin typeface="Times New Roman" panose="02020603050405020304" pitchFamily="18" charset="0"/>
                    <a:cs typeface="Times New Roman" panose="02020603050405020304" pitchFamily="18" charset="0"/>
                  </a:endParaRPr>
                </a:p>
              </p:txBody>
            </p:sp>
            <p:sp>
              <p:nvSpPr>
                <p:cNvPr id="118" name="TextBox 117"/>
                <p:cNvSpPr txBox="1"/>
                <p:nvPr/>
              </p:nvSpPr>
              <p:spPr>
                <a:xfrm>
                  <a:off x="3138037" y="4194090"/>
                  <a:ext cx="1800200" cy="21748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200" dirty="0">
                      <a:latin typeface="Times New Roman" panose="02020603050405020304" pitchFamily="18" charset="0"/>
                      <a:cs typeface="Times New Roman" panose="02020603050405020304" pitchFamily="18" charset="0"/>
                    </a:rPr>
                    <a:t>Өз бетімен әрекеттену</a:t>
                  </a:r>
                  <a:endParaRPr lang="ru-RU" sz="1200" dirty="0">
                    <a:latin typeface="Times New Roman" panose="02020603050405020304" pitchFamily="18" charset="0"/>
                    <a:cs typeface="Times New Roman" panose="02020603050405020304" pitchFamily="18" charset="0"/>
                  </a:endParaRPr>
                </a:p>
              </p:txBody>
            </p:sp>
            <p:sp>
              <p:nvSpPr>
                <p:cNvPr id="119" name="TextBox 118"/>
                <p:cNvSpPr txBox="1"/>
                <p:nvPr/>
              </p:nvSpPr>
              <p:spPr>
                <a:xfrm>
                  <a:off x="3881366" y="4671123"/>
                  <a:ext cx="1778919" cy="21748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200" dirty="0">
                      <a:latin typeface="Times New Roman" panose="02020603050405020304" pitchFamily="18" charset="0"/>
                      <a:cs typeface="Times New Roman" panose="02020603050405020304" pitchFamily="18" charset="0"/>
                    </a:rPr>
                    <a:t>Шығармашылық тұлға</a:t>
                  </a:r>
                  <a:endParaRPr lang="ru-RU" sz="1200" dirty="0">
                    <a:latin typeface="Times New Roman" panose="02020603050405020304" pitchFamily="18" charset="0"/>
                    <a:cs typeface="Times New Roman" panose="02020603050405020304" pitchFamily="18" charset="0"/>
                  </a:endParaRPr>
                </a:p>
              </p:txBody>
            </p:sp>
            <p:cxnSp>
              <p:nvCxnSpPr>
                <p:cNvPr id="121" name="Прямая со стрелкой 120"/>
                <p:cNvCxnSpPr/>
                <p:nvPr/>
              </p:nvCxnSpPr>
              <p:spPr>
                <a:xfrm flipH="1">
                  <a:off x="4249860" y="4005063"/>
                  <a:ext cx="34109" cy="18900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3" name="Прямая со стрелкой 122"/>
                <p:cNvCxnSpPr>
                  <a:stCxn id="114" idx="1"/>
                  <a:endCxn id="115" idx="3"/>
                </p:cNvCxnSpPr>
                <p:nvPr/>
              </p:nvCxnSpPr>
              <p:spPr>
                <a:xfrm rot="10800000" flipV="1">
                  <a:off x="2028325" y="3862042"/>
                  <a:ext cx="1257954" cy="3721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6" name="Прямая со стрелкой 125"/>
                <p:cNvCxnSpPr>
                  <a:stCxn id="113" idx="3"/>
                  <a:endCxn id="113" idx="3"/>
                </p:cNvCxnSpPr>
                <p:nvPr/>
              </p:nvCxnSpPr>
              <p:spPr>
                <a:xfrm>
                  <a:off x="3066173" y="4302832"/>
                  <a:ext cx="1621" cy="124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cxnSp>
            <p:nvCxnSpPr>
              <p:cNvPr id="138" name="Прямая со стрелкой 137"/>
              <p:cNvCxnSpPr>
                <a:stCxn id="114" idx="1"/>
              </p:cNvCxnSpPr>
              <p:nvPr/>
            </p:nvCxnSpPr>
            <p:spPr>
              <a:xfrm rot="10800000" flipV="1">
                <a:off x="2131800" y="5216512"/>
                <a:ext cx="1069994" cy="28366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2" name="TextBox 141"/>
              <p:cNvSpPr txBox="1"/>
              <p:nvPr/>
            </p:nvSpPr>
            <p:spPr>
              <a:xfrm>
                <a:off x="4860032" y="5517244"/>
                <a:ext cx="1748866" cy="32829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200" dirty="0">
                    <a:latin typeface="Times New Roman" panose="02020603050405020304" pitchFamily="18" charset="0"/>
                    <a:cs typeface="Times New Roman" panose="02020603050405020304" pitchFamily="18" charset="0"/>
                  </a:rPr>
                  <a:t>Танымдық күшін кеңейту</a:t>
                </a:r>
                <a:endParaRPr lang="ru-RU" sz="1200" dirty="0">
                  <a:latin typeface="Times New Roman" panose="02020603050405020304" pitchFamily="18" charset="0"/>
                  <a:cs typeface="Times New Roman" panose="02020603050405020304" pitchFamily="18" charset="0"/>
                </a:endParaRPr>
              </a:p>
            </p:txBody>
          </p:sp>
          <p:sp>
            <p:nvSpPr>
              <p:cNvPr id="143" name="TextBox 142"/>
              <p:cNvSpPr txBox="1"/>
              <p:nvPr/>
            </p:nvSpPr>
            <p:spPr>
              <a:xfrm>
                <a:off x="6732240" y="5517244"/>
                <a:ext cx="2088232" cy="32829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200" dirty="0">
                    <a:latin typeface="Times New Roman" panose="02020603050405020304" pitchFamily="18" charset="0"/>
                    <a:cs typeface="Times New Roman" panose="02020603050405020304" pitchFamily="18" charset="0"/>
                  </a:rPr>
                  <a:t>Зерттеу дағдыларының дамуы</a:t>
                </a:r>
                <a:endParaRPr lang="ru-RU" sz="1200" dirty="0">
                  <a:latin typeface="Times New Roman" panose="02020603050405020304" pitchFamily="18" charset="0"/>
                  <a:cs typeface="Times New Roman" panose="02020603050405020304" pitchFamily="18" charset="0"/>
                </a:endParaRPr>
              </a:p>
            </p:txBody>
          </p:sp>
          <p:sp>
            <p:nvSpPr>
              <p:cNvPr id="144" name="TextBox 143"/>
              <p:cNvSpPr txBox="1"/>
              <p:nvPr/>
            </p:nvSpPr>
            <p:spPr>
              <a:xfrm>
                <a:off x="6300192" y="5013187"/>
                <a:ext cx="1748866" cy="30640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100" dirty="0">
                    <a:latin typeface="Times New Roman" panose="02020603050405020304" pitchFamily="18" charset="0"/>
                    <a:cs typeface="Times New Roman" panose="02020603050405020304" pitchFamily="18" charset="0"/>
                  </a:rPr>
                  <a:t>Коммуникативті әрекеттерді дамыту</a:t>
                </a:r>
                <a:endParaRPr lang="ru-RU" sz="1100" dirty="0">
                  <a:latin typeface="Times New Roman" panose="02020603050405020304" pitchFamily="18" charset="0"/>
                  <a:cs typeface="Times New Roman" panose="02020603050405020304" pitchFamily="18" charset="0"/>
                </a:endParaRPr>
              </a:p>
            </p:txBody>
          </p:sp>
          <p:cxnSp>
            <p:nvCxnSpPr>
              <p:cNvPr id="151" name="Прямая со стрелкой 150"/>
              <p:cNvCxnSpPr/>
              <p:nvPr/>
            </p:nvCxnSpPr>
            <p:spPr>
              <a:xfrm>
                <a:off x="5148064" y="5373216"/>
                <a:ext cx="0" cy="19565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2" name="Прямая со стрелкой 151"/>
              <p:cNvCxnSpPr/>
              <p:nvPr/>
            </p:nvCxnSpPr>
            <p:spPr>
              <a:xfrm>
                <a:off x="5652120" y="5229200"/>
                <a:ext cx="1152128" cy="3600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5" name="Прямая со стрелкой 154"/>
              <p:cNvCxnSpPr>
                <a:endCxn id="144" idx="1"/>
              </p:cNvCxnSpPr>
              <p:nvPr/>
            </p:nvCxnSpPr>
            <p:spPr>
              <a:xfrm flipV="1">
                <a:off x="5652120" y="5166391"/>
                <a:ext cx="648072" cy="7948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8" name="Прямая со стрелкой 157"/>
              <p:cNvCxnSpPr/>
              <p:nvPr/>
            </p:nvCxnSpPr>
            <p:spPr>
              <a:xfrm>
                <a:off x="2771800" y="5805264"/>
                <a:ext cx="1008112" cy="2880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3" name="Прямая со стрелкой 162"/>
              <p:cNvCxnSpPr/>
              <p:nvPr/>
            </p:nvCxnSpPr>
            <p:spPr>
              <a:xfrm>
                <a:off x="3851920" y="5805264"/>
                <a:ext cx="576064" cy="14401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5" name="Прямая со стрелкой 164"/>
              <p:cNvCxnSpPr/>
              <p:nvPr/>
            </p:nvCxnSpPr>
            <p:spPr>
              <a:xfrm flipH="1">
                <a:off x="4788024" y="5805264"/>
                <a:ext cx="576064" cy="152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9" name="Прямая со стрелкой 168"/>
              <p:cNvCxnSpPr>
                <a:endCxn id="119" idx="3"/>
              </p:cNvCxnSpPr>
              <p:nvPr/>
            </p:nvCxnSpPr>
            <p:spPr>
              <a:xfrm rot="10800000" flipV="1">
                <a:off x="5508104" y="5805273"/>
                <a:ext cx="2016225" cy="24250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2" name="Скругленная соединительная линия 171"/>
              <p:cNvCxnSpPr>
                <a:stCxn id="115" idx="1"/>
              </p:cNvCxnSpPr>
              <p:nvPr/>
            </p:nvCxnSpPr>
            <p:spPr>
              <a:xfrm rot="10800000" flipH="1" flipV="1">
                <a:off x="539552" y="5250216"/>
                <a:ext cx="3168351" cy="843085"/>
              </a:xfrm>
              <a:prstGeom prst="curvedConnector3">
                <a:avLst>
                  <a:gd name="adj1" fmla="val -7155"/>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4" name="Скругленная соединительная линия 173"/>
              <p:cNvCxnSpPr>
                <a:stCxn id="144" idx="3"/>
              </p:cNvCxnSpPr>
              <p:nvPr/>
            </p:nvCxnSpPr>
            <p:spPr>
              <a:xfrm flipH="1">
                <a:off x="5536910" y="5166391"/>
                <a:ext cx="2512148" cy="989903"/>
              </a:xfrm>
              <a:prstGeom prst="curvedConnector3">
                <a:avLst>
                  <a:gd name="adj1" fmla="val -9024"/>
                </a:avLst>
              </a:prstGeom>
              <a:ln>
                <a:tailEnd type="arrow"/>
              </a:ln>
            </p:spPr>
            <p:style>
              <a:lnRef idx="1">
                <a:schemeClr val="accent1"/>
              </a:lnRef>
              <a:fillRef idx="0">
                <a:schemeClr val="accent1"/>
              </a:fillRef>
              <a:effectRef idx="0">
                <a:schemeClr val="accent1"/>
              </a:effectRef>
              <a:fontRef idx="minor">
                <a:schemeClr val="tx1"/>
              </a:fontRef>
            </p:style>
          </p:cxnSp>
        </p:grpSp>
        <p:sp>
          <p:nvSpPr>
            <p:cNvPr id="179" name="Прямоугольник 178"/>
            <p:cNvSpPr/>
            <p:nvPr/>
          </p:nvSpPr>
          <p:spPr>
            <a:xfrm>
              <a:off x="683568" y="5589240"/>
              <a:ext cx="1296144" cy="21602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100" dirty="0">
                  <a:latin typeface="Times New Roman" panose="02020603050405020304" pitchFamily="18" charset="0"/>
                  <a:cs typeface="Times New Roman" panose="02020603050405020304" pitchFamily="18" charset="0"/>
                </a:rPr>
                <a:t>ақпараттық</a:t>
              </a:r>
              <a:endParaRPr lang="ru-RU" sz="1100" dirty="0">
                <a:latin typeface="Times New Roman" panose="02020603050405020304" pitchFamily="18" charset="0"/>
                <a:cs typeface="Times New Roman" panose="02020603050405020304" pitchFamily="18" charset="0"/>
              </a:endParaRPr>
            </a:p>
          </p:txBody>
        </p:sp>
        <p:sp>
          <p:nvSpPr>
            <p:cNvPr id="180" name="Прямоугольник 179"/>
            <p:cNvSpPr/>
            <p:nvPr/>
          </p:nvSpPr>
          <p:spPr>
            <a:xfrm>
              <a:off x="2267744" y="5589240"/>
              <a:ext cx="1296144" cy="21602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050" dirty="0">
                  <a:latin typeface="Times New Roman" panose="02020603050405020304" pitchFamily="18" charset="0"/>
                  <a:cs typeface="Times New Roman" panose="02020603050405020304" pitchFamily="18" charset="0"/>
                </a:rPr>
                <a:t>қимыл-іс әрекеттік</a:t>
              </a:r>
              <a:endParaRPr lang="ru-RU" sz="1050" dirty="0">
                <a:latin typeface="Times New Roman" panose="02020603050405020304" pitchFamily="18" charset="0"/>
                <a:cs typeface="Times New Roman" panose="02020603050405020304" pitchFamily="18" charset="0"/>
              </a:endParaRPr>
            </a:p>
          </p:txBody>
        </p:sp>
        <p:sp>
          <p:nvSpPr>
            <p:cNvPr id="181" name="Прямоугольник 180"/>
            <p:cNvSpPr/>
            <p:nvPr/>
          </p:nvSpPr>
          <p:spPr>
            <a:xfrm>
              <a:off x="3995936" y="5589240"/>
              <a:ext cx="1296144" cy="21602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000" dirty="0">
                  <a:latin typeface="Times New Roman" panose="02020603050405020304" pitchFamily="18" charset="0"/>
                  <a:cs typeface="Times New Roman" panose="02020603050405020304" pitchFamily="18" charset="0"/>
                </a:rPr>
                <a:t>Қолданбалы іс-әрекеттік</a:t>
              </a:r>
              <a:endParaRPr lang="ru-RU" sz="1000" dirty="0">
                <a:latin typeface="Times New Roman" panose="02020603050405020304" pitchFamily="18" charset="0"/>
                <a:cs typeface="Times New Roman" panose="02020603050405020304" pitchFamily="18" charset="0"/>
              </a:endParaRPr>
            </a:p>
          </p:txBody>
        </p:sp>
        <p:sp>
          <p:nvSpPr>
            <p:cNvPr id="182" name="Прямоугольник 181"/>
            <p:cNvSpPr/>
            <p:nvPr/>
          </p:nvSpPr>
          <p:spPr>
            <a:xfrm>
              <a:off x="6084168" y="5589240"/>
              <a:ext cx="1296144" cy="21602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100" dirty="0">
                  <a:latin typeface="Times New Roman" panose="02020603050405020304" pitchFamily="18" charset="0"/>
                  <a:cs typeface="Times New Roman" panose="02020603050405020304" pitchFamily="18" charset="0"/>
                </a:rPr>
                <a:t>шығармашыл</a:t>
              </a:r>
              <a:endParaRPr lang="ru-RU" sz="1100" dirty="0">
                <a:latin typeface="Times New Roman" panose="02020603050405020304" pitchFamily="18" charset="0"/>
                <a:cs typeface="Times New Roman" panose="02020603050405020304" pitchFamily="18" charset="0"/>
              </a:endParaRPr>
            </a:p>
          </p:txBody>
        </p:sp>
        <p:sp>
          <p:nvSpPr>
            <p:cNvPr id="183" name="TextBox 182"/>
            <p:cNvSpPr txBox="1"/>
            <p:nvPr/>
          </p:nvSpPr>
          <p:spPr>
            <a:xfrm>
              <a:off x="683568" y="5877273"/>
              <a:ext cx="1512168" cy="385031"/>
            </a:xfrm>
            <a:prstGeom prst="rect">
              <a:avLst/>
            </a:prstGeom>
            <a:noFill/>
          </p:spPr>
          <p:txBody>
            <a:bodyPr wrap="square" rtlCol="0">
              <a:spAutoFit/>
            </a:bodyPr>
            <a:lstStyle/>
            <a:p>
              <a:pPr>
                <a:buFont typeface="Arial" panose="020B0604020202020204" pitchFamily="34" charset="0"/>
                <a:buChar char="•"/>
              </a:pPr>
              <a:r>
                <a:rPr lang="en-US" sz="1000" dirty="0">
                  <a:latin typeface="Times New Roman" panose="02020603050405020304" pitchFamily="18" charset="0"/>
                  <a:cs typeface="Times New Roman" panose="02020603050405020304" pitchFamily="18" charset="0"/>
                </a:rPr>
                <a:t>білім</a:t>
              </a:r>
            </a:p>
            <a:p>
              <a:pPr>
                <a:buFont typeface="Arial" panose="020B0604020202020204" pitchFamily="34" charset="0"/>
                <a:buChar char="•"/>
              </a:pPr>
              <a:r>
                <a:rPr lang="en-US" sz="1000" dirty="0">
                  <a:latin typeface="Times New Roman" panose="02020603050405020304" pitchFamily="18" charset="0"/>
                  <a:cs typeface="Times New Roman" panose="02020603050405020304" pitchFamily="18" charset="0"/>
                </a:rPr>
                <a:t>ептілік</a:t>
              </a:r>
            </a:p>
            <a:p>
              <a:pPr>
                <a:buFont typeface="Arial" panose="020B0604020202020204" pitchFamily="34" charset="0"/>
                <a:buChar char="•"/>
              </a:pPr>
              <a:r>
                <a:rPr lang="en-US" sz="1000" dirty="0">
                  <a:latin typeface="Times New Roman" panose="02020603050405020304" pitchFamily="18" charset="0"/>
                  <a:cs typeface="Times New Roman" panose="02020603050405020304" pitchFamily="18" charset="0"/>
                </a:rPr>
                <a:t>дағдыларын қалыптастыру</a:t>
              </a:r>
              <a:endParaRPr lang="ru-RU" sz="1000" dirty="0">
                <a:latin typeface="Times New Roman" panose="02020603050405020304" pitchFamily="18" charset="0"/>
                <a:cs typeface="Times New Roman" panose="02020603050405020304" pitchFamily="18" charset="0"/>
              </a:endParaRPr>
            </a:p>
          </p:txBody>
        </p:sp>
        <p:sp>
          <p:nvSpPr>
            <p:cNvPr id="184" name="TextBox 183"/>
            <p:cNvSpPr txBox="1"/>
            <p:nvPr/>
          </p:nvSpPr>
          <p:spPr>
            <a:xfrm>
              <a:off x="2411760" y="5877273"/>
              <a:ext cx="1512168" cy="234367"/>
            </a:xfrm>
            <a:prstGeom prst="rect">
              <a:avLst/>
            </a:prstGeom>
            <a:noFill/>
          </p:spPr>
          <p:txBody>
            <a:bodyPr wrap="square" rtlCol="0">
              <a:spAutoFit/>
            </a:bodyPr>
            <a:lstStyle/>
            <a:p>
              <a:pPr>
                <a:buFont typeface="Arial" panose="020B0604020202020204" pitchFamily="34" charset="0"/>
                <a:buChar char="•"/>
              </a:pPr>
              <a:r>
                <a:rPr lang="en-US" sz="1050" dirty="0">
                  <a:latin typeface="Times New Roman" panose="02020603050405020304" pitchFamily="18" charset="0"/>
                  <a:cs typeface="Times New Roman" panose="02020603050405020304" pitchFamily="18" charset="0"/>
                </a:rPr>
                <a:t>ақыл-ой іс-әрекеттік әдістері</a:t>
              </a:r>
              <a:endParaRPr lang="ru-RU" sz="1050" dirty="0">
                <a:latin typeface="Times New Roman" panose="02020603050405020304" pitchFamily="18" charset="0"/>
                <a:cs typeface="Times New Roman" panose="02020603050405020304" pitchFamily="18" charset="0"/>
              </a:endParaRPr>
            </a:p>
          </p:txBody>
        </p:sp>
        <p:sp>
          <p:nvSpPr>
            <p:cNvPr id="185" name="TextBox 184"/>
            <p:cNvSpPr txBox="1"/>
            <p:nvPr/>
          </p:nvSpPr>
          <p:spPr>
            <a:xfrm>
              <a:off x="3995936" y="5877273"/>
              <a:ext cx="1512168" cy="225996"/>
            </a:xfrm>
            <a:prstGeom prst="rect">
              <a:avLst/>
            </a:prstGeom>
            <a:noFill/>
          </p:spPr>
          <p:txBody>
            <a:bodyPr wrap="square" rtlCol="0">
              <a:spAutoFit/>
            </a:bodyPr>
            <a:lstStyle/>
            <a:p>
              <a:pPr>
                <a:buFont typeface="Arial" panose="020B0604020202020204" pitchFamily="34" charset="0"/>
                <a:buChar char="•"/>
              </a:pPr>
              <a:r>
                <a:rPr lang="en-US" sz="1050" dirty="0">
                  <a:latin typeface="Times New Roman" panose="02020603050405020304" pitchFamily="18" charset="0"/>
                  <a:cs typeface="Times New Roman" panose="02020603050405020304" pitchFamily="18" charset="0"/>
                </a:rPr>
                <a:t>тәжірибелік әрекеттер қалыптастыру</a:t>
              </a:r>
            </a:p>
          </p:txBody>
        </p:sp>
        <p:sp>
          <p:nvSpPr>
            <p:cNvPr id="186" name="TextBox 185"/>
            <p:cNvSpPr txBox="1"/>
            <p:nvPr/>
          </p:nvSpPr>
          <p:spPr>
            <a:xfrm>
              <a:off x="5940152" y="5949281"/>
              <a:ext cx="1512168" cy="234367"/>
            </a:xfrm>
            <a:prstGeom prst="rect">
              <a:avLst/>
            </a:prstGeom>
            <a:noFill/>
          </p:spPr>
          <p:txBody>
            <a:bodyPr wrap="square" rtlCol="0">
              <a:spAutoFit/>
            </a:bodyPr>
            <a:lstStyle/>
            <a:p>
              <a:pPr>
                <a:buFont typeface="Arial" panose="020B0604020202020204" pitchFamily="34" charset="0"/>
                <a:buChar char="•"/>
              </a:pPr>
              <a:r>
                <a:rPr lang="en-US" sz="1100" dirty="0">
                  <a:latin typeface="Times New Roman" panose="02020603050405020304" pitchFamily="18" charset="0"/>
                  <a:cs typeface="Times New Roman" panose="02020603050405020304" pitchFamily="18" charset="0"/>
                </a:rPr>
                <a:t>эвристикалық дарын қабілетін дамыту</a:t>
              </a:r>
            </a:p>
          </p:txBody>
        </p:sp>
        <p:sp>
          <p:nvSpPr>
            <p:cNvPr id="187" name="TextBox 186"/>
            <p:cNvSpPr txBox="1"/>
            <p:nvPr/>
          </p:nvSpPr>
          <p:spPr>
            <a:xfrm>
              <a:off x="3203848" y="6309321"/>
              <a:ext cx="2664296" cy="15066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200" dirty="0">
                  <a:latin typeface="Times New Roman" panose="02020603050405020304" pitchFamily="18" charset="0"/>
                  <a:cs typeface="Times New Roman" panose="02020603050405020304" pitchFamily="18" charset="0"/>
                </a:rPr>
                <a:t>Жаңа педагогикалық технологиялар</a:t>
              </a:r>
              <a:endParaRPr lang="ru-RU" sz="1200" dirty="0">
                <a:latin typeface="Times New Roman" panose="02020603050405020304" pitchFamily="18" charset="0"/>
                <a:cs typeface="Times New Roman" panose="02020603050405020304" pitchFamily="18" charset="0"/>
              </a:endParaRPr>
            </a:p>
          </p:txBody>
        </p:sp>
        <p:cxnSp>
          <p:nvCxnSpPr>
            <p:cNvPr id="199" name="Прямая соединительная линия 198"/>
            <p:cNvCxnSpPr>
              <a:stCxn id="187" idx="1"/>
            </p:cNvCxnSpPr>
            <p:nvPr/>
          </p:nvCxnSpPr>
          <p:spPr>
            <a:xfrm rot="10800000" flipV="1">
              <a:off x="395536" y="6384653"/>
              <a:ext cx="2808312" cy="68683"/>
            </a:xfrm>
            <a:prstGeom prst="line">
              <a:avLst/>
            </a:prstGeom>
          </p:spPr>
          <p:style>
            <a:lnRef idx="1">
              <a:schemeClr val="accent1"/>
            </a:lnRef>
            <a:fillRef idx="0">
              <a:schemeClr val="accent1"/>
            </a:fillRef>
            <a:effectRef idx="0">
              <a:schemeClr val="accent1"/>
            </a:effectRef>
            <a:fontRef idx="minor">
              <a:schemeClr val="tx1"/>
            </a:fontRef>
          </p:style>
        </p:cxnSp>
        <p:cxnSp>
          <p:nvCxnSpPr>
            <p:cNvPr id="220" name="Прямая со стрелкой 219"/>
            <p:cNvCxnSpPr>
              <a:stCxn id="179" idx="0"/>
              <a:endCxn id="119" idx="1"/>
            </p:cNvCxnSpPr>
            <p:nvPr/>
          </p:nvCxnSpPr>
          <p:spPr>
            <a:xfrm rot="5400000" flipH="1" flipV="1">
              <a:off x="2345246" y="4342160"/>
              <a:ext cx="233475" cy="22606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2" name="Прямая со стрелкой 221"/>
            <p:cNvCxnSpPr>
              <a:stCxn id="180" idx="0"/>
            </p:cNvCxnSpPr>
            <p:nvPr/>
          </p:nvCxnSpPr>
          <p:spPr>
            <a:xfrm flipV="1">
              <a:off x="2915816" y="5445224"/>
              <a:ext cx="720080" cy="14401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4" name="Прямая со стрелкой 223"/>
            <p:cNvCxnSpPr>
              <a:stCxn id="181" idx="0"/>
              <a:endCxn id="119" idx="2"/>
            </p:cNvCxnSpPr>
            <p:nvPr/>
          </p:nvCxnSpPr>
          <p:spPr>
            <a:xfrm rot="16200000" flipV="1">
              <a:off x="4474776" y="5420009"/>
              <a:ext cx="158143" cy="18032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6" name="Прямая со стрелкой 225"/>
            <p:cNvCxnSpPr>
              <a:stCxn id="182" idx="0"/>
              <a:endCxn id="119" idx="3"/>
            </p:cNvCxnSpPr>
            <p:nvPr/>
          </p:nvCxnSpPr>
          <p:spPr>
            <a:xfrm rot="16200000" flipV="1">
              <a:off x="5916904" y="4773905"/>
              <a:ext cx="233475" cy="139719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0" name="Shape 229"/>
            <p:cNvCxnSpPr/>
            <p:nvPr/>
          </p:nvCxnSpPr>
          <p:spPr>
            <a:xfrm rot="16200000" flipV="1">
              <a:off x="7146286" y="5895274"/>
              <a:ext cx="756084" cy="288032"/>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6" name="Прямая соединительная линия 235"/>
            <p:cNvCxnSpPr>
              <a:stCxn id="187" idx="3"/>
            </p:cNvCxnSpPr>
            <p:nvPr/>
          </p:nvCxnSpPr>
          <p:spPr>
            <a:xfrm>
              <a:off x="5868144" y="6384653"/>
              <a:ext cx="1800200" cy="68684"/>
            </a:xfrm>
            <a:prstGeom prst="line">
              <a:avLst/>
            </a:prstGeom>
          </p:spPr>
          <p:style>
            <a:lnRef idx="1">
              <a:schemeClr val="accent1"/>
            </a:lnRef>
            <a:fillRef idx="0">
              <a:schemeClr val="accent1"/>
            </a:fillRef>
            <a:effectRef idx="0">
              <a:schemeClr val="accent1"/>
            </a:effectRef>
            <a:fontRef idx="minor">
              <a:schemeClr val="tx1"/>
            </a:fontRef>
          </p:style>
        </p:cxnSp>
        <p:cxnSp>
          <p:nvCxnSpPr>
            <p:cNvPr id="241" name="Соединительная линия уступом 240"/>
            <p:cNvCxnSpPr>
              <a:endCxn id="179" idx="1"/>
            </p:cNvCxnSpPr>
            <p:nvPr/>
          </p:nvCxnSpPr>
          <p:spPr>
            <a:xfrm rot="5400000" flipH="1" flipV="1">
              <a:off x="161510" y="5931278"/>
              <a:ext cx="756084" cy="288032"/>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6" name="Соединительная линия уступом 240"/>
            <p:cNvCxnSpPr>
              <a:endCxn id="180" idx="1"/>
            </p:cNvCxnSpPr>
            <p:nvPr/>
          </p:nvCxnSpPr>
          <p:spPr>
            <a:xfrm rot="10800000">
              <a:off x="2267744" y="5697252"/>
              <a:ext cx="936104" cy="612068"/>
            </a:xfrm>
            <a:prstGeom prst="bentConnector3">
              <a:avLst>
                <a:gd name="adj1" fmla="val 12442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8" name="Соединительная линия уступом 240"/>
            <p:cNvCxnSpPr/>
            <p:nvPr/>
          </p:nvCxnSpPr>
          <p:spPr>
            <a:xfrm flipH="1" flipV="1">
              <a:off x="5292080" y="5661248"/>
              <a:ext cx="576064" cy="750568"/>
            </a:xfrm>
            <a:prstGeom prst="bentConnector3">
              <a:avLst>
                <a:gd name="adj1" fmla="val -25468"/>
              </a:avLst>
            </a:prstGeom>
            <a:ln>
              <a:tailEnd type="arrow"/>
            </a:ln>
          </p:spPr>
          <p:style>
            <a:lnRef idx="1">
              <a:schemeClr val="accent1"/>
            </a:lnRef>
            <a:fillRef idx="0">
              <a:schemeClr val="accent1"/>
            </a:fillRef>
            <a:effectRef idx="0">
              <a:schemeClr val="accent1"/>
            </a:effectRef>
            <a:fontRef idx="minor">
              <a:schemeClr val="tx1"/>
            </a:fontRef>
          </p:style>
        </p:cxnSp>
      </p:grpSp>
      <p:sp>
        <p:nvSpPr>
          <p:cNvPr id="64" name="Прямоугольник 63"/>
          <p:cNvSpPr/>
          <p:nvPr/>
        </p:nvSpPr>
        <p:spPr>
          <a:xfrm>
            <a:off x="428596" y="285729"/>
            <a:ext cx="8501122" cy="400110"/>
          </a:xfrm>
          <a:prstGeom prst="rect">
            <a:avLst/>
          </a:prstGeom>
        </p:spPr>
        <p:txBody>
          <a:bodyPr wrap="square">
            <a:spAutoFit/>
          </a:bodyPr>
          <a:lstStyle/>
          <a:p>
            <a:pPr algn="ctr"/>
            <a:r>
              <a:rPr lang="ru-RU" sz="2000" dirty="0" err="1">
                <a:solidFill>
                  <a:srgbClr val="002060"/>
                </a:solidFill>
                <a:latin typeface="Times New Roman" panose="02020603050405020304" pitchFamily="18" charset="0"/>
                <a:cs typeface="Times New Roman" panose="02020603050405020304" pitchFamily="18" charset="0"/>
              </a:rPr>
              <a:t>Қазіргі заманғы білім</a:t>
            </a:r>
            <a:r>
              <a:rPr lang="ru-RU" sz="2000" dirty="0">
                <a:solidFill>
                  <a:srgbClr val="002060"/>
                </a:solidFill>
                <a:latin typeface="Times New Roman" panose="02020603050405020304" pitchFamily="18" charset="0"/>
                <a:cs typeface="Times New Roman" panose="02020603050405020304" pitchFamily="18" charset="0"/>
              </a:rPr>
              <a:t> беру </a:t>
            </a:r>
            <a:r>
              <a:rPr lang="ru-RU" sz="2000" dirty="0" err="1">
                <a:solidFill>
                  <a:srgbClr val="002060"/>
                </a:solidFill>
                <a:latin typeface="Times New Roman" panose="02020603050405020304" pitchFamily="18" charset="0"/>
                <a:cs typeface="Times New Roman" panose="02020603050405020304" pitchFamily="18" charset="0"/>
              </a:rPr>
              <a:t>технологияларын</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тиімді</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қолдану</a:t>
            </a:r>
            <a:endParaRPr lang="ru-RU" sz="2000" dirty="0">
              <a:solidFill>
                <a:srgbClr val="002060"/>
              </a:solidFill>
              <a:latin typeface="Times New Roman" panose="02020603050405020304" pitchFamily="18" charset="0"/>
              <a:cs typeface="Times New Roman" panose="02020603050405020304" pitchFamily="18" charset="0"/>
            </a:endParaRPr>
          </a:p>
        </p:txBody>
      </p:sp>
      <p:pic>
        <p:nvPicPr>
          <p:cNvPr id="65" name="Рисунок 6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8728" y="785794"/>
            <a:ext cx="1214446" cy="910834"/>
          </a:xfrm>
          <a:prstGeom prst="rect">
            <a:avLst/>
          </a:prstGeom>
        </p:spPr>
      </p:pic>
      <p:pic>
        <p:nvPicPr>
          <p:cNvPr id="66" name="Рисунок 6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86446" y="785794"/>
            <a:ext cx="1285884" cy="815627"/>
          </a:xfrm>
          <a:prstGeom prst="rect">
            <a:avLst/>
          </a:prstGeom>
        </p:spPr>
      </p:pic>
      <p:pic>
        <p:nvPicPr>
          <p:cNvPr id="67" name="Рисунок 6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58082" y="5572140"/>
            <a:ext cx="1389872" cy="1042404"/>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descr="C:\Users\Aigul\Desktop\2 фон.jpg"/>
          <p:cNvPicPr>
            <a:picLocks noChangeAspect="1" noChangeArrowheads="1"/>
          </p:cNvPicPr>
          <p:nvPr/>
        </p:nvPicPr>
        <p:blipFill>
          <a:blip r:embed="rId2" cstate="print"/>
          <a:srcRect/>
          <a:stretch>
            <a:fillRect/>
          </a:stretch>
        </p:blipFill>
        <p:spPr bwMode="auto">
          <a:xfrm rot="5400000">
            <a:off x="1154114" y="-1160463"/>
            <a:ext cx="6864350" cy="9172575"/>
          </a:xfrm>
          <a:prstGeom prst="rect">
            <a:avLst/>
          </a:prstGeom>
          <a:noFill/>
          <a:ln w="9525">
            <a:noFill/>
            <a:miter lim="800000"/>
            <a:headEnd/>
            <a:tailEnd/>
          </a:ln>
        </p:spPr>
      </p:pic>
      <p:pic>
        <p:nvPicPr>
          <p:cNvPr id="6147" name="Picture 3"/>
          <p:cNvPicPr>
            <a:picLocks noChangeAspect="1" noChangeArrowheads="1"/>
          </p:cNvPicPr>
          <p:nvPr/>
        </p:nvPicPr>
        <p:blipFill>
          <a:blip r:embed="rId3" cstate="print">
            <a:lum bright="20000" contrast="20000"/>
          </a:blip>
          <a:srcRect/>
          <a:stretch>
            <a:fillRect/>
          </a:stretch>
        </p:blipFill>
        <p:spPr bwMode="auto">
          <a:xfrm>
            <a:off x="6357950" y="1785926"/>
            <a:ext cx="1928826" cy="1494280"/>
          </a:xfrm>
          <a:prstGeom prst="rect">
            <a:avLst/>
          </a:prstGeom>
          <a:noFill/>
          <a:ln w="9525">
            <a:noFill/>
            <a:miter lim="800000"/>
            <a:headEnd/>
            <a:tailEnd/>
          </a:ln>
          <a:effectLst/>
        </p:spPr>
      </p:pic>
      <p:pic>
        <p:nvPicPr>
          <p:cNvPr id="6149" name="Picture 5"/>
          <p:cNvPicPr>
            <a:picLocks noChangeAspect="1" noChangeArrowheads="1"/>
          </p:cNvPicPr>
          <p:nvPr/>
        </p:nvPicPr>
        <p:blipFill>
          <a:blip r:embed="rId4" cstate="print">
            <a:lum bright="10000" contrast="10000"/>
          </a:blip>
          <a:srcRect/>
          <a:stretch>
            <a:fillRect/>
          </a:stretch>
        </p:blipFill>
        <p:spPr bwMode="auto">
          <a:xfrm>
            <a:off x="1285852" y="4071942"/>
            <a:ext cx="1285884" cy="2008399"/>
          </a:xfrm>
          <a:prstGeom prst="rect">
            <a:avLst/>
          </a:prstGeom>
          <a:noFill/>
          <a:ln w="9525">
            <a:noFill/>
            <a:miter lim="800000"/>
            <a:headEnd/>
            <a:tailEnd/>
          </a:ln>
          <a:effectLst/>
        </p:spPr>
      </p:pic>
      <p:pic>
        <p:nvPicPr>
          <p:cNvPr id="6153" name="Picture 9"/>
          <p:cNvPicPr>
            <a:picLocks noChangeAspect="1" noChangeArrowheads="1"/>
          </p:cNvPicPr>
          <p:nvPr/>
        </p:nvPicPr>
        <p:blipFill>
          <a:blip r:embed="rId5" cstate="print">
            <a:lum bright="10000" contrast="10000"/>
          </a:blip>
          <a:srcRect/>
          <a:stretch>
            <a:fillRect/>
          </a:stretch>
        </p:blipFill>
        <p:spPr bwMode="auto">
          <a:xfrm>
            <a:off x="1000100" y="1785926"/>
            <a:ext cx="1921502" cy="1275553"/>
          </a:xfrm>
          <a:prstGeom prst="rect">
            <a:avLst/>
          </a:prstGeom>
          <a:noFill/>
          <a:ln w="9525">
            <a:noFill/>
            <a:miter lim="800000"/>
            <a:headEnd/>
            <a:tailEnd/>
          </a:ln>
          <a:effectLst/>
        </p:spPr>
      </p:pic>
      <p:sp>
        <p:nvSpPr>
          <p:cNvPr id="6" name="Заголовок 1"/>
          <p:cNvSpPr txBox="1"/>
          <p:nvPr/>
        </p:nvSpPr>
        <p:spPr>
          <a:xfrm>
            <a:off x="500034" y="571480"/>
            <a:ext cx="8229600" cy="11430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defRPr/>
            </a:pPr>
            <a:br>
              <a:rPr kumimoji="0" lang="ru-RU" sz="2000" b="0" i="0" u="none" strike="noStrike" kern="1200" cap="none" spc="0" normalizeH="0" baseline="0" noProof="0" dirty="0">
                <a:ln>
                  <a:noFill/>
                </a:ln>
                <a:solidFill>
                  <a:srgbClr val="002060"/>
                </a:solidFill>
                <a:effectLst/>
                <a:uLnTx/>
                <a:uFillTx/>
                <a:latin typeface="Times New Roman" panose="02020603050405020304" pitchFamily="18" charset="0"/>
                <a:ea typeface="+mj-ea"/>
                <a:cs typeface="Times New Roman" panose="02020603050405020304" pitchFamily="18" charset="0"/>
              </a:rPr>
            </a:br>
            <a:br>
              <a:rPr kumimoji="0" lang="ru-RU" sz="2000" b="0" i="0" u="none" strike="noStrike" kern="1200" cap="none" spc="0" normalizeH="0" baseline="0" noProof="0" dirty="0">
                <a:ln>
                  <a:noFill/>
                </a:ln>
                <a:solidFill>
                  <a:srgbClr val="0070C0"/>
                </a:solidFill>
                <a:effectLst/>
                <a:uLnTx/>
                <a:uFillTx/>
                <a:latin typeface="Times New Roman" panose="02020603050405020304" pitchFamily="18" charset="0"/>
                <a:ea typeface="+mj-ea"/>
                <a:cs typeface="Times New Roman" panose="02020603050405020304" pitchFamily="18" charset="0"/>
              </a:rPr>
            </a:br>
            <a:endParaRPr kumimoji="0" lang="ru-RU" sz="2000" b="0" i="0" u="none" strike="noStrike" kern="1200" cap="none" spc="0" normalizeH="0" baseline="0" noProof="0" dirty="0">
              <a:ln>
                <a:noFill/>
              </a:ln>
              <a:solidFill>
                <a:srgbClr val="0070C0"/>
              </a:solidFill>
              <a:effectLst/>
              <a:uLnTx/>
              <a:uFillTx/>
              <a:latin typeface="Times New Roman" panose="02020603050405020304" pitchFamily="18" charset="0"/>
              <a:ea typeface="+mj-ea"/>
              <a:cs typeface="Times New Roman" panose="02020603050405020304" pitchFamily="18" charset="0"/>
            </a:endParaRPr>
          </a:p>
        </p:txBody>
      </p:sp>
      <p:sp>
        <p:nvSpPr>
          <p:cNvPr id="8" name="Прямоугольник 7"/>
          <p:cNvSpPr/>
          <p:nvPr/>
        </p:nvSpPr>
        <p:spPr>
          <a:xfrm>
            <a:off x="571472" y="428604"/>
            <a:ext cx="8001056" cy="830997"/>
          </a:xfrm>
          <a:prstGeom prst="rect">
            <a:avLst/>
          </a:prstGeom>
        </p:spPr>
        <p:txBody>
          <a:bodyPr wrap="square">
            <a:spAutoFit/>
          </a:bodyPr>
          <a:lstStyle/>
          <a:p>
            <a:pPr algn="ctr">
              <a:buNone/>
            </a:pPr>
            <a:r>
              <a:rPr lang="en-US" sz="2400" dirty="0">
                <a:solidFill>
                  <a:srgbClr val="002060"/>
                </a:solidFill>
                <a:latin typeface="Times New Roman" panose="02020603050405020304" pitchFamily="18" charset="0"/>
                <a:cs typeface="Times New Roman" panose="02020603050405020304" pitchFamily="18" charset="0"/>
              </a:rPr>
              <a:t>Қ</a:t>
            </a:r>
            <a:r>
              <a:rPr lang="ru-RU" sz="2400" dirty="0" err="1">
                <a:solidFill>
                  <a:srgbClr val="002060"/>
                </a:solidFill>
                <a:latin typeface="Times New Roman" panose="02020603050405020304" pitchFamily="18" charset="0"/>
                <a:cs typeface="Times New Roman" panose="02020603050405020304" pitchFamily="18" charset="0"/>
              </a:rPr>
              <a:t>азіргі</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заманғы білім</a:t>
            </a:r>
            <a:r>
              <a:rPr lang="ru-RU" sz="2400" dirty="0">
                <a:solidFill>
                  <a:srgbClr val="002060"/>
                </a:solidFill>
                <a:latin typeface="Times New Roman" panose="02020603050405020304" pitchFamily="18" charset="0"/>
                <a:cs typeface="Times New Roman" panose="02020603050405020304" pitchFamily="18" charset="0"/>
              </a:rPr>
              <a:t> беру </a:t>
            </a:r>
            <a:r>
              <a:rPr lang="ru-RU" sz="2400" dirty="0" err="1">
                <a:solidFill>
                  <a:srgbClr val="002060"/>
                </a:solidFill>
                <a:latin typeface="Times New Roman" panose="02020603050405020304" pitchFamily="18" charset="0"/>
                <a:cs typeface="Times New Roman" panose="02020603050405020304" pitchFamily="18" charset="0"/>
              </a:rPr>
              <a:t>технологияларын</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мектеп</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мұғалімдерінің тиімді</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қолдануы</a:t>
            </a:r>
            <a:r>
              <a:rPr lang="ru-RU" sz="2400" dirty="0">
                <a:solidFill>
                  <a:srgbClr val="002060"/>
                </a:solidFill>
                <a:latin typeface="Times New Roman" panose="02020603050405020304" pitchFamily="18" charset="0"/>
                <a:cs typeface="Times New Roman" panose="02020603050405020304" pitchFamily="18" charset="0"/>
              </a:rPr>
              <a:t> </a:t>
            </a:r>
            <a:endParaRPr lang="en-US" sz="2400" b="1" dirty="0">
              <a:solidFill>
                <a:srgbClr val="002060"/>
              </a:solidFill>
              <a:latin typeface="Times New Roman" panose="02020603050405020304" pitchFamily="18" charset="0"/>
              <a:cs typeface="Times New Roman" panose="02020603050405020304" pitchFamily="18" charset="0"/>
            </a:endParaRPr>
          </a:p>
        </p:txBody>
      </p:sp>
      <p:pic>
        <p:nvPicPr>
          <p:cNvPr id="7" name="Picture 3" descr="C:\Users\гулсим\Desktop\стендайли\6.jpg"/>
          <p:cNvPicPr>
            <a:picLocks noChangeAspect="1" noChangeArrowheads="1"/>
          </p:cNvPicPr>
          <p:nvPr/>
        </p:nvPicPr>
        <p:blipFill>
          <a:blip r:embed="rId6" cstate="print">
            <a:lum bright="20000" contrast="20000"/>
          </a:blip>
          <a:srcRect t="26835"/>
          <a:stretch>
            <a:fillRect/>
          </a:stretch>
        </p:blipFill>
        <p:spPr bwMode="auto">
          <a:xfrm>
            <a:off x="3500430" y="1785926"/>
            <a:ext cx="2080742" cy="1214446"/>
          </a:xfrm>
          <a:prstGeom prst="rect">
            <a:avLst/>
          </a:prstGeom>
          <a:ln>
            <a:noFill/>
          </a:ln>
          <a:effectLst>
            <a:softEdge rad="112500"/>
          </a:effectLst>
        </p:spPr>
      </p:pic>
      <p:pic>
        <p:nvPicPr>
          <p:cNvPr id="9" name="Picture 2" descr="F:\Новая папка\IMG-20160301-WA0004.jpg"/>
          <p:cNvPicPr>
            <a:picLocks noChangeAspect="1" noChangeArrowheads="1"/>
          </p:cNvPicPr>
          <p:nvPr/>
        </p:nvPicPr>
        <p:blipFill>
          <a:blip r:embed="rId7" cstate="print">
            <a:lum bright="10000" contrast="20000"/>
          </a:blip>
          <a:srcRect t="25625"/>
          <a:stretch>
            <a:fillRect/>
          </a:stretch>
        </p:blipFill>
        <p:spPr bwMode="auto">
          <a:xfrm>
            <a:off x="3428992" y="4857760"/>
            <a:ext cx="2428892" cy="1354869"/>
          </a:xfrm>
          <a:prstGeom prst="rect">
            <a:avLst/>
          </a:prstGeom>
          <a:noFill/>
        </p:spPr>
      </p:pic>
      <p:pic>
        <p:nvPicPr>
          <p:cNvPr id="10" name="Picture 3" descr="F:\Новая папка\IMG-20160211-WA0011.jpg"/>
          <p:cNvPicPr>
            <a:picLocks noChangeAspect="1" noChangeArrowheads="1"/>
          </p:cNvPicPr>
          <p:nvPr/>
        </p:nvPicPr>
        <p:blipFill>
          <a:blip r:embed="rId8" cstate="print">
            <a:lum bright="10000" contrast="10000"/>
          </a:blip>
          <a:srcRect t="33125"/>
          <a:stretch>
            <a:fillRect/>
          </a:stretch>
        </p:blipFill>
        <p:spPr bwMode="auto">
          <a:xfrm>
            <a:off x="3357554" y="3214686"/>
            <a:ext cx="2563766" cy="1285884"/>
          </a:xfrm>
          <a:prstGeom prst="rect">
            <a:avLst/>
          </a:prstGeom>
          <a:noFill/>
        </p:spPr>
      </p:pic>
      <p:pic>
        <p:nvPicPr>
          <p:cNvPr id="11" name="Picture 2" descr="L:\SAM_0652.JPG"/>
          <p:cNvPicPr>
            <a:picLocks noChangeAspect="1" noChangeArrowheads="1"/>
          </p:cNvPicPr>
          <p:nvPr/>
        </p:nvPicPr>
        <p:blipFill>
          <a:blip r:embed="rId9" cstate="print">
            <a:lum bright="20000" contrast="20000"/>
          </a:blip>
          <a:srcRect t="28723"/>
          <a:stretch>
            <a:fillRect/>
          </a:stretch>
        </p:blipFill>
        <p:spPr bwMode="auto">
          <a:xfrm>
            <a:off x="6072198" y="3929066"/>
            <a:ext cx="2642993" cy="1500198"/>
          </a:xfrm>
          <a:prstGeom prst="rect">
            <a:avLst/>
          </a:prstGeom>
          <a:noFill/>
          <a:ln w="9525">
            <a:noFill/>
            <a:miter lim="800000"/>
            <a:headEnd/>
            <a:tailEnd/>
          </a:ln>
        </p:spPr>
      </p:pic>
    </p:spTree>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420</TotalTime>
  <Words>1544</Words>
  <Application>Microsoft Office PowerPoint</Application>
  <PresentationFormat>Экран (4:3)</PresentationFormat>
  <Paragraphs>345</Paragraphs>
  <Slides>32</Slides>
  <Notes>0</Notes>
  <HiddenSlides>0</HiddenSlides>
  <MMClips>1</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32</vt:i4>
      </vt:variant>
    </vt:vector>
  </HeadingPairs>
  <TitlesOfParts>
    <vt:vector size="37" baseType="lpstr">
      <vt:lpstr>Arial</vt:lpstr>
      <vt:lpstr>Calibri</vt:lpstr>
      <vt:lpstr>Times New Roman</vt:lpstr>
      <vt:lpstr>Wingdings</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Өтес орта мектебі жылыжайы Жылыжайдағы сабақтар Облыстық іс-тәжірибесі мектептерге таратылды.</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Image&amp;Matros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Респуликалық “Біз – Мәңгілік Елдің іргетасын қалаушы Ұлы Дала ұрпағымыз” форумы Сертификат 2017 жыл</dc:title>
  <dc:creator>Image&amp;Matros ®</dc:creator>
  <cp:lastModifiedBy>123</cp:lastModifiedBy>
  <cp:revision>314</cp:revision>
  <cp:lastPrinted>2019-08-09T04:59:00Z</cp:lastPrinted>
  <dcterms:created xsi:type="dcterms:W3CDTF">2019-05-01T10:04:00Z</dcterms:created>
  <dcterms:modified xsi:type="dcterms:W3CDTF">2025-02-10T15:03:21Z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1033-11.2.0.9453</vt:lpwstr>
  </property>
</Properties>
</file>